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1" r:id="rId23"/>
    <p:sldId id="282" r:id="rId24"/>
    <p:sldId id="283" r:id="rId25"/>
    <p:sldId id="285" r:id="rId26"/>
    <p:sldId id="286" r:id="rId27"/>
    <p:sldId id="287" r:id="rId28"/>
    <p:sldId id="288" r:id="rId29"/>
    <p:sldId id="289" r:id="rId30"/>
    <p:sldId id="284" r:id="rId31"/>
    <p:sldId id="290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59" autoAdjust="0"/>
    <p:restoredTop sz="94660"/>
  </p:normalViewPr>
  <p:slideViewPr>
    <p:cSldViewPr snapToGrid="0">
      <p:cViewPr varScale="1">
        <p:scale>
          <a:sx n="54" d="100"/>
          <a:sy n="54" d="100"/>
        </p:scale>
        <p:origin x="78" y="1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5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7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91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79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82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87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3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60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7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62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95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54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387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6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61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84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8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D50F400-EEC2-49A5-B21E-DF626282B5E4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8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7727" y="2339056"/>
            <a:ext cx="9038309" cy="2677648"/>
          </a:xfrm>
        </p:spPr>
        <p:txBody>
          <a:bodyPr/>
          <a:lstStyle/>
          <a:p>
            <a:r>
              <a:rPr lang="en-US" sz="6000" dirty="0" err="1"/>
              <a:t>Deskriptivna</a:t>
            </a:r>
            <a:r>
              <a:rPr lang="en-US" sz="6000" dirty="0"/>
              <a:t> </a:t>
            </a:r>
            <a:r>
              <a:rPr lang="en-US" sz="6000" dirty="0" err="1"/>
              <a:t>statistika</a:t>
            </a:r>
            <a:endParaRPr lang="en-US" sz="6000" i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32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148" y="829289"/>
            <a:ext cx="9505026" cy="706964"/>
          </a:xfrm>
        </p:spPr>
        <p:txBody>
          <a:bodyPr/>
          <a:lstStyle/>
          <a:p>
            <a:r>
              <a:rPr lang="en-US" dirty="0" err="1"/>
              <a:t>Računanje</a:t>
            </a:r>
            <a:r>
              <a:rPr lang="en-US" dirty="0"/>
              <a:t> </a:t>
            </a:r>
            <a:r>
              <a:rPr lang="en-US" dirty="0" err="1"/>
              <a:t>prosjeka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tebele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2598821"/>
            <a:ext cx="6087980" cy="3850105"/>
          </a:xfrm>
        </p:spPr>
        <p:txBody>
          <a:bodyPr>
            <a:normAutofit/>
          </a:bodyPr>
          <a:lstStyle/>
          <a:p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organizovane</a:t>
            </a:r>
            <a:r>
              <a:rPr lang="en-US" sz="2400" dirty="0"/>
              <a:t> u </a:t>
            </a:r>
            <a:r>
              <a:rPr lang="en-US" sz="2400" dirty="0" err="1"/>
              <a:t>tabele</a:t>
            </a:r>
            <a:r>
              <a:rPr lang="en-US" sz="2400" dirty="0"/>
              <a:t> </a:t>
            </a:r>
            <a:r>
              <a:rPr lang="en-US" sz="2400" dirty="0" err="1"/>
              <a:t>frekvencije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Uzimamo</a:t>
            </a:r>
            <a:r>
              <a:rPr lang="en-US" sz="2400" dirty="0"/>
              <a:t> u </a:t>
            </a:r>
            <a:r>
              <a:rPr lang="en-US" sz="2400" dirty="0" err="1"/>
              <a:t>obzir</a:t>
            </a:r>
            <a:r>
              <a:rPr lang="en-US" sz="2400" dirty="0"/>
              <a:t> </a:t>
            </a:r>
            <a:r>
              <a:rPr lang="en-US" sz="2400" dirty="0" err="1"/>
              <a:t>dvije</a:t>
            </a:r>
            <a:r>
              <a:rPr lang="en-US" sz="2400" dirty="0"/>
              <a:t> </a:t>
            </a:r>
            <a:r>
              <a:rPr lang="en-US" sz="2400" dirty="0" err="1"/>
              <a:t>informacije</a:t>
            </a:r>
            <a:r>
              <a:rPr lang="en-US" sz="2400" dirty="0"/>
              <a:t>: </a:t>
            </a:r>
            <a:r>
              <a:rPr lang="en-US" sz="2400" b="1" dirty="0"/>
              <a:t>1) </a:t>
            </a:r>
            <a:r>
              <a:rPr lang="en-US" sz="2400" b="1" i="1" dirty="0" err="1">
                <a:solidFill>
                  <a:srgbClr val="00B050"/>
                </a:solidFill>
              </a:rPr>
              <a:t>konkretnu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vrijednost</a:t>
            </a:r>
            <a:r>
              <a:rPr lang="en-US" sz="2400" i="1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/>
              <a:t>2)</a:t>
            </a:r>
            <a:r>
              <a:rPr lang="en-US" sz="2400" dirty="0"/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koliko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često</a:t>
            </a:r>
            <a:r>
              <a:rPr lang="en-US" sz="2400" b="1" i="1" dirty="0">
                <a:solidFill>
                  <a:srgbClr val="00B050"/>
                </a:solidFill>
              </a:rPr>
              <a:t> se </a:t>
            </a:r>
            <a:r>
              <a:rPr lang="en-US" sz="2400" b="1" i="1" dirty="0" err="1">
                <a:solidFill>
                  <a:srgbClr val="00B050"/>
                </a:solidFill>
              </a:rPr>
              <a:t>ponavlja</a:t>
            </a:r>
            <a:endParaRPr lang="en-US" sz="2400" b="1" i="1" dirty="0">
              <a:solidFill>
                <a:srgbClr val="00B050"/>
              </a:solidFill>
            </a:endParaRPr>
          </a:p>
          <a:p>
            <a:endParaRPr lang="en-US" sz="2400" b="1" i="1" dirty="0">
              <a:solidFill>
                <a:srgbClr val="00B050"/>
              </a:solidFill>
            </a:endParaRPr>
          </a:p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Obavezno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množiti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527" y="2294935"/>
            <a:ext cx="4144252" cy="30480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074" y="5450755"/>
            <a:ext cx="3682789" cy="1407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05" y="5034845"/>
            <a:ext cx="7114168" cy="74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08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132" y="805226"/>
            <a:ext cx="5414289" cy="706964"/>
          </a:xfrm>
        </p:spPr>
        <p:txBody>
          <a:bodyPr/>
          <a:lstStyle/>
          <a:p>
            <a:r>
              <a:rPr lang="en-US" dirty="0" err="1"/>
              <a:t>Karakteristike</a:t>
            </a:r>
            <a:r>
              <a:rPr lang="en-US" dirty="0"/>
              <a:t> </a:t>
            </a:r>
            <a:r>
              <a:rPr lang="en-US" dirty="0" err="1"/>
              <a:t>prosjeka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389" y="2430378"/>
            <a:ext cx="10684043" cy="4235117"/>
          </a:xfrm>
        </p:spPr>
        <p:txBody>
          <a:bodyPr>
            <a:normAutofit fontScale="92500"/>
          </a:bodyPr>
          <a:lstStyle/>
          <a:p>
            <a:r>
              <a:rPr lang="en-US" sz="2400" dirty="0" err="1"/>
              <a:t>Promjena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bilo</a:t>
            </a:r>
            <a:r>
              <a:rPr lang="en-US" sz="2400" dirty="0"/>
              <a:t> </a:t>
            </a:r>
            <a:r>
              <a:rPr lang="en-US" sz="2400" dirty="0" err="1"/>
              <a:t>kojeg</a:t>
            </a:r>
            <a:r>
              <a:rPr lang="en-US" sz="2400" dirty="0"/>
              <a:t> </a:t>
            </a:r>
            <a:r>
              <a:rPr lang="en-US" sz="2400" dirty="0" err="1"/>
              <a:t>člana</a:t>
            </a:r>
            <a:r>
              <a:rPr lang="en-US" sz="2400" dirty="0"/>
              <a:t> </a:t>
            </a:r>
            <a:r>
              <a:rPr lang="en-US" sz="2400" dirty="0" err="1"/>
              <a:t>skupa</a:t>
            </a:r>
            <a:r>
              <a:rPr lang="en-US" sz="2400" dirty="0"/>
              <a:t> </a:t>
            </a:r>
            <a:r>
              <a:rPr lang="en-US" sz="2400" dirty="0" err="1"/>
              <a:t>mijenja</a:t>
            </a:r>
            <a:r>
              <a:rPr lang="en-US" sz="2400" dirty="0"/>
              <a:t> </a:t>
            </a:r>
            <a:r>
              <a:rPr lang="en-US" sz="2400" dirty="0" err="1"/>
              <a:t>prosjek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Dodavanje</a:t>
            </a:r>
            <a:r>
              <a:rPr lang="en-US" sz="2400" dirty="0"/>
              <a:t> </a:t>
            </a:r>
            <a:r>
              <a:rPr lang="en-US" sz="2400" dirty="0" err="1"/>
              <a:t>nove</a:t>
            </a:r>
            <a:r>
              <a:rPr lang="en-US" sz="2400" dirty="0"/>
              <a:t>,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isključivanje</a:t>
            </a:r>
            <a:r>
              <a:rPr lang="en-US" sz="2400" dirty="0"/>
              <a:t> </a:t>
            </a:r>
            <a:r>
              <a:rPr lang="en-US" sz="2400" dirty="0" err="1"/>
              <a:t>već</a:t>
            </a:r>
            <a:r>
              <a:rPr lang="en-US" sz="2400" dirty="0"/>
              <a:t> </a:t>
            </a:r>
            <a:r>
              <a:rPr lang="en-US" sz="2400" dirty="0" err="1"/>
              <a:t>postojeće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mijenja</a:t>
            </a:r>
            <a:r>
              <a:rPr lang="en-US" sz="2400" dirty="0"/>
              <a:t> </a:t>
            </a:r>
            <a:r>
              <a:rPr lang="en-US" sz="2400" dirty="0" err="1"/>
              <a:t>vrijednost</a:t>
            </a:r>
            <a:r>
              <a:rPr lang="en-US" sz="2400" dirty="0"/>
              <a:t> </a:t>
            </a:r>
            <a:r>
              <a:rPr lang="en-US" sz="2400" dirty="0" err="1"/>
              <a:t>prosjeka</a:t>
            </a:r>
            <a:r>
              <a:rPr lang="en-US" sz="2400" dirty="0"/>
              <a:t> (</a:t>
            </a:r>
            <a:r>
              <a:rPr lang="en-US" sz="2400" dirty="0" err="1"/>
              <a:t>osim</a:t>
            </a:r>
            <a:r>
              <a:rPr lang="en-US" sz="2400" dirty="0"/>
              <a:t> u </a:t>
            </a:r>
            <a:r>
              <a:rPr lang="en-US" sz="2400" dirty="0" err="1"/>
              <a:t>slučaju</a:t>
            </a:r>
            <a:r>
              <a:rPr lang="en-US" sz="2400" dirty="0"/>
              <a:t> da je </a:t>
            </a:r>
            <a:r>
              <a:rPr lang="en-US" sz="2400" dirty="0" err="1"/>
              <a:t>dodata</a:t>
            </a:r>
            <a:r>
              <a:rPr lang="en-US" sz="2400" dirty="0"/>
              <a:t> </a:t>
            </a:r>
            <a:r>
              <a:rPr lang="en-US" sz="2400" dirty="0" err="1"/>
              <a:t>vrijednost</a:t>
            </a:r>
            <a:r>
              <a:rPr lang="en-US" sz="2400" dirty="0"/>
              <a:t> </a:t>
            </a:r>
            <a:r>
              <a:rPr lang="en-US" sz="2400" dirty="0" err="1"/>
              <a:t>identična</a:t>
            </a:r>
            <a:r>
              <a:rPr lang="en-US" sz="2400" dirty="0"/>
              <a:t> </a:t>
            </a:r>
            <a:r>
              <a:rPr lang="en-US" sz="2400" dirty="0" err="1"/>
              <a:t>prosjeku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r>
              <a:rPr lang="en-US" sz="2400" dirty="0" err="1"/>
              <a:t>Ukoliko</a:t>
            </a:r>
            <a:r>
              <a:rPr lang="en-US" sz="2400" dirty="0"/>
              <a:t> se </a:t>
            </a:r>
            <a:r>
              <a:rPr lang="en-US" sz="2400" dirty="0" err="1"/>
              <a:t>svim</a:t>
            </a:r>
            <a:r>
              <a:rPr lang="en-US" sz="2400" dirty="0"/>
              <a:t> </a:t>
            </a:r>
            <a:r>
              <a:rPr lang="en-US" sz="2400" dirty="0" err="1"/>
              <a:t>vrijednostima</a:t>
            </a:r>
            <a:r>
              <a:rPr lang="en-US" sz="2400" dirty="0"/>
              <a:t> </a:t>
            </a:r>
            <a:r>
              <a:rPr lang="en-US" sz="2400" dirty="0" err="1"/>
              <a:t>doda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oduzme</a:t>
            </a:r>
            <a:r>
              <a:rPr lang="en-US" sz="2400" dirty="0"/>
              <a:t> </a:t>
            </a:r>
            <a:r>
              <a:rPr lang="en-US" sz="2400" dirty="0" err="1"/>
              <a:t>konstantna</a:t>
            </a:r>
            <a:r>
              <a:rPr lang="en-US" sz="2400" dirty="0"/>
              <a:t>, </a:t>
            </a:r>
            <a:r>
              <a:rPr lang="en-US" sz="2400" dirty="0" err="1"/>
              <a:t>vrijednost</a:t>
            </a:r>
            <a:r>
              <a:rPr lang="en-US" sz="2400" dirty="0"/>
              <a:t> </a:t>
            </a:r>
            <a:r>
              <a:rPr lang="en-US" sz="2400" dirty="0" err="1"/>
              <a:t>prosjeka</a:t>
            </a:r>
            <a:r>
              <a:rPr lang="en-US" sz="2400" dirty="0"/>
              <a:t> </a:t>
            </a:r>
            <a:r>
              <a:rPr lang="en-US" sz="2400" dirty="0" err="1"/>
              <a:t>će</a:t>
            </a:r>
            <a:r>
              <a:rPr lang="en-US" sz="2400" dirty="0"/>
              <a:t> se </a:t>
            </a:r>
            <a:r>
              <a:rPr lang="en-US" sz="2400" dirty="0" err="1"/>
              <a:t>promijeniti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tu</a:t>
            </a:r>
            <a:r>
              <a:rPr lang="en-US" sz="2400" dirty="0"/>
              <a:t> </a:t>
            </a:r>
            <a:r>
              <a:rPr lang="en-US" sz="2400" dirty="0" err="1"/>
              <a:t>istu</a:t>
            </a:r>
            <a:r>
              <a:rPr lang="en-US" sz="2400" dirty="0"/>
              <a:t> </a:t>
            </a:r>
            <a:r>
              <a:rPr lang="en-US" sz="2400" dirty="0" err="1"/>
              <a:t>konstantu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Množenje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dijeljenje</a:t>
            </a:r>
            <a:r>
              <a:rPr lang="en-US" sz="2400" dirty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konstantom</a:t>
            </a:r>
            <a:r>
              <a:rPr lang="en-US" sz="2400" dirty="0"/>
              <a:t> </a:t>
            </a:r>
            <a:r>
              <a:rPr lang="en-US" sz="2400" dirty="0" err="1"/>
              <a:t>mijenja</a:t>
            </a:r>
            <a:r>
              <a:rPr lang="en-US" sz="2400" dirty="0"/>
              <a:t> </a:t>
            </a:r>
            <a:r>
              <a:rPr lang="en-US" sz="2400" dirty="0" err="1"/>
              <a:t>vrijednost</a:t>
            </a:r>
            <a:r>
              <a:rPr lang="en-US" sz="2400" dirty="0"/>
              <a:t> </a:t>
            </a:r>
            <a:r>
              <a:rPr lang="en-US" sz="2400" dirty="0" err="1"/>
              <a:t>prosjeka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identičan</a:t>
            </a:r>
            <a:r>
              <a:rPr lang="en-US" sz="2400" dirty="0"/>
              <a:t> </a:t>
            </a:r>
            <a:r>
              <a:rPr lang="en-US" sz="2400" dirty="0" err="1"/>
              <a:t>način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11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Medijana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40" y="2430377"/>
            <a:ext cx="10395285" cy="4211054"/>
          </a:xfrm>
        </p:spPr>
        <p:txBody>
          <a:bodyPr>
            <a:noAutofit/>
          </a:bodyPr>
          <a:lstStyle/>
          <a:p>
            <a:r>
              <a:rPr lang="en-US" sz="2000" dirty="0" err="1"/>
              <a:t>Medijana</a:t>
            </a:r>
            <a:r>
              <a:rPr lang="en-US" sz="2000" dirty="0"/>
              <a:t> je </a:t>
            </a:r>
            <a:r>
              <a:rPr lang="en-US" sz="2000" dirty="0" err="1"/>
              <a:t>locirana</a:t>
            </a:r>
            <a:r>
              <a:rPr lang="en-US" sz="2000" dirty="0"/>
              <a:t> </a:t>
            </a:r>
            <a:r>
              <a:rPr lang="en-US" sz="2000" dirty="0" err="1"/>
              <a:t>tačno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b="1" dirty="0" err="1"/>
              <a:t>sredini</a:t>
            </a:r>
            <a:r>
              <a:rPr lang="en-US" sz="2000" dirty="0"/>
              <a:t> </a:t>
            </a:r>
            <a:r>
              <a:rPr lang="en-US" sz="2000" dirty="0" err="1"/>
              <a:t>distribucije</a:t>
            </a:r>
            <a:endParaRPr lang="en-US" sz="2000" dirty="0"/>
          </a:p>
          <a:p>
            <a:r>
              <a:rPr lang="en-US" sz="2000" dirty="0"/>
              <a:t>Ne </a:t>
            </a:r>
            <a:r>
              <a:rPr lang="en-US" sz="2000" dirty="0" err="1"/>
              <a:t>postoji</a:t>
            </a:r>
            <a:r>
              <a:rPr lang="en-US" sz="2000" dirty="0"/>
              <a:t> </a:t>
            </a:r>
            <a:r>
              <a:rPr lang="en-US" sz="2000" dirty="0" err="1"/>
              <a:t>formalna</a:t>
            </a:r>
            <a:r>
              <a:rPr lang="en-US" sz="2000" dirty="0"/>
              <a:t> </a:t>
            </a:r>
            <a:r>
              <a:rPr lang="en-US" sz="2000" dirty="0" err="1"/>
              <a:t>notacija</a:t>
            </a:r>
            <a:endParaRPr lang="en-US" sz="2000" dirty="0"/>
          </a:p>
          <a:p>
            <a:r>
              <a:rPr lang="en-US" sz="20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000" dirty="0" err="1"/>
              <a:t>Ukoliko</a:t>
            </a:r>
            <a:r>
              <a:rPr lang="en-US" sz="2000" dirty="0"/>
              <a:t> </a:t>
            </a:r>
            <a:r>
              <a:rPr lang="en-US" sz="2000" dirty="0" err="1"/>
              <a:t>su</a:t>
            </a:r>
            <a:r>
              <a:rPr lang="en-US" sz="2000" dirty="0"/>
              <a:t> </a:t>
            </a:r>
            <a:r>
              <a:rPr lang="en-US" sz="2000" dirty="0" err="1"/>
              <a:t>vrijednosti</a:t>
            </a:r>
            <a:r>
              <a:rPr lang="en-US" sz="2000" dirty="0"/>
              <a:t> </a:t>
            </a:r>
            <a:r>
              <a:rPr lang="en-US" sz="2000" dirty="0" err="1"/>
              <a:t>poređane</a:t>
            </a:r>
            <a:r>
              <a:rPr lang="en-US" sz="2000" dirty="0"/>
              <a:t> </a:t>
            </a:r>
            <a:r>
              <a:rPr lang="en-US" sz="2000" dirty="0" err="1"/>
              <a:t>po</a:t>
            </a:r>
            <a:r>
              <a:rPr lang="en-US" sz="2000" dirty="0"/>
              <a:t> </a:t>
            </a:r>
            <a:r>
              <a:rPr lang="en-US" sz="2000" dirty="0" err="1"/>
              <a:t>veličini</a:t>
            </a:r>
            <a:r>
              <a:rPr lang="en-US" sz="2000" dirty="0"/>
              <a:t>, </a:t>
            </a:r>
            <a:r>
              <a:rPr lang="en-US" sz="2000" b="1" dirty="0"/>
              <a:t>od </a:t>
            </a:r>
            <a:r>
              <a:rPr lang="en-US" sz="2000" b="1" dirty="0" err="1"/>
              <a:t>najmanje</a:t>
            </a:r>
            <a:r>
              <a:rPr lang="en-US" sz="2000" b="1" dirty="0"/>
              <a:t> do </a:t>
            </a:r>
            <a:r>
              <a:rPr lang="en-US" sz="2000" b="1" dirty="0" err="1"/>
              <a:t>najveće</a:t>
            </a:r>
            <a:r>
              <a:rPr lang="en-US" sz="2000" dirty="0"/>
              <a:t>, </a:t>
            </a:r>
            <a:r>
              <a:rPr lang="en-US" sz="2000" dirty="0" err="1"/>
              <a:t>medijana</a:t>
            </a:r>
            <a:r>
              <a:rPr lang="en-US" sz="2000" dirty="0"/>
              <a:t> je </a:t>
            </a:r>
            <a:r>
              <a:rPr lang="en-US" sz="2000" dirty="0" err="1"/>
              <a:t>tačka</a:t>
            </a:r>
            <a:r>
              <a:rPr lang="en-US" sz="2000" dirty="0"/>
              <a:t> </a:t>
            </a:r>
            <a:r>
              <a:rPr lang="en-US" sz="2000" dirty="0" err="1"/>
              <a:t>koja</a:t>
            </a:r>
            <a:r>
              <a:rPr lang="en-US" sz="2000" dirty="0"/>
              <a:t> </a:t>
            </a:r>
            <a:r>
              <a:rPr lang="en-US" sz="2000" dirty="0" err="1"/>
              <a:t>listu</a:t>
            </a:r>
            <a:r>
              <a:rPr lang="en-US" sz="2000" dirty="0"/>
              <a:t> </a:t>
            </a:r>
            <a:r>
              <a:rPr lang="en-US" sz="2000" dirty="0" err="1"/>
              <a:t>dijeli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pola</a:t>
            </a:r>
            <a:endParaRPr lang="en-US" sz="2000" dirty="0"/>
          </a:p>
          <a:p>
            <a:r>
              <a:rPr lang="en-US" sz="2000" dirty="0" err="1"/>
              <a:t>Definisanje</a:t>
            </a:r>
            <a:r>
              <a:rPr lang="en-US" sz="2000" dirty="0"/>
              <a:t> </a:t>
            </a:r>
            <a:r>
              <a:rPr lang="en-US" sz="2000" dirty="0" err="1"/>
              <a:t>medijane</a:t>
            </a:r>
            <a:r>
              <a:rPr lang="en-US" sz="2000" dirty="0"/>
              <a:t> </a:t>
            </a:r>
            <a:r>
              <a:rPr lang="en-US" sz="2000" dirty="0" err="1"/>
              <a:t>znači</a:t>
            </a:r>
            <a:r>
              <a:rPr lang="en-US" sz="2000" dirty="0"/>
              <a:t> </a:t>
            </a:r>
            <a:r>
              <a:rPr lang="en-US" sz="2000" dirty="0" err="1"/>
              <a:t>podijeliti</a:t>
            </a:r>
            <a:r>
              <a:rPr lang="en-US" sz="2000" dirty="0"/>
              <a:t> </a:t>
            </a:r>
            <a:r>
              <a:rPr lang="en-US" sz="2000" dirty="0" err="1"/>
              <a:t>distribuciju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b="1" dirty="0" err="1"/>
              <a:t>dva</a:t>
            </a:r>
            <a:r>
              <a:rPr lang="en-US" sz="2000" b="1" dirty="0"/>
              <a:t> </a:t>
            </a:r>
            <a:r>
              <a:rPr lang="en-US" sz="2000" b="1" dirty="0" err="1"/>
              <a:t>jednaka</a:t>
            </a:r>
            <a:r>
              <a:rPr lang="en-US" sz="2000" b="1" dirty="0"/>
              <a:t> </a:t>
            </a:r>
            <a:r>
              <a:rPr lang="en-US" sz="2000" b="1" dirty="0" err="1"/>
              <a:t>dijela</a:t>
            </a:r>
            <a:endParaRPr lang="en-US" sz="2000" b="1" dirty="0"/>
          </a:p>
          <a:p>
            <a:r>
              <a:rPr lang="en-US" sz="2000" u="sng" dirty="0" err="1"/>
              <a:t>Primjer</a:t>
            </a:r>
            <a:r>
              <a:rPr lang="en-US" sz="2000" dirty="0"/>
              <a:t>:  </a:t>
            </a:r>
            <a:r>
              <a:rPr lang="en-US" sz="2000" b="1" dirty="0"/>
              <a:t>5, 9, 7, 2, 4</a:t>
            </a:r>
          </a:p>
          <a:p>
            <a:endParaRPr lang="en-US" sz="2000" b="1" dirty="0"/>
          </a:p>
          <a:p>
            <a:r>
              <a:rPr lang="en-US" sz="2000" dirty="0" err="1"/>
              <a:t>Ukoliko</a:t>
            </a:r>
            <a:r>
              <a:rPr lang="en-US" sz="2000" dirty="0"/>
              <a:t> </a:t>
            </a:r>
            <a:r>
              <a:rPr lang="en-US" sz="2000" dirty="0" err="1"/>
              <a:t>skup</a:t>
            </a:r>
            <a:r>
              <a:rPr lang="en-US" sz="2000" dirty="0"/>
              <a:t> </a:t>
            </a:r>
            <a:r>
              <a:rPr lang="en-US" sz="2000" dirty="0" err="1"/>
              <a:t>ima</a:t>
            </a:r>
            <a:r>
              <a:rPr lang="en-US" sz="2000" dirty="0"/>
              <a:t> </a:t>
            </a:r>
            <a:r>
              <a:rPr lang="en-US" sz="2000" b="1" dirty="0" err="1"/>
              <a:t>neparan</a:t>
            </a:r>
            <a:r>
              <a:rPr lang="en-US" sz="2000" dirty="0"/>
              <a:t> </a:t>
            </a:r>
            <a:r>
              <a:rPr lang="en-US" sz="2000" dirty="0" err="1"/>
              <a:t>broj</a:t>
            </a:r>
            <a:r>
              <a:rPr lang="en-US" sz="2000" dirty="0"/>
              <a:t> </a:t>
            </a:r>
            <a:r>
              <a:rPr lang="en-US" sz="2000" dirty="0" err="1"/>
              <a:t>članova</a:t>
            </a:r>
            <a:r>
              <a:rPr lang="en-US" sz="2000" dirty="0"/>
              <a:t> </a:t>
            </a:r>
            <a:r>
              <a:rPr lang="en-US" sz="2000" dirty="0" err="1"/>
              <a:t>umjesto</a:t>
            </a:r>
            <a:r>
              <a:rPr lang="en-US" sz="2000" dirty="0"/>
              <a:t> </a:t>
            </a:r>
            <a:r>
              <a:rPr lang="en-US" sz="2000" dirty="0" err="1"/>
              <a:t>središnje</a:t>
            </a:r>
            <a:r>
              <a:rPr lang="en-US" sz="2000" dirty="0"/>
              <a:t> </a:t>
            </a:r>
            <a:r>
              <a:rPr lang="en-US" sz="2000" dirty="0" err="1"/>
              <a:t>vrijednosti</a:t>
            </a:r>
            <a:r>
              <a:rPr lang="en-US" sz="2000" dirty="0"/>
              <a:t> </a:t>
            </a:r>
            <a:r>
              <a:rPr lang="en-US" sz="2000" dirty="0" err="1"/>
              <a:t>uzimamo</a:t>
            </a:r>
            <a:r>
              <a:rPr lang="en-US" sz="2000" dirty="0"/>
              <a:t> </a:t>
            </a:r>
            <a:r>
              <a:rPr lang="en-US" sz="2000" dirty="0" err="1"/>
              <a:t>prosjek</a:t>
            </a:r>
            <a:r>
              <a:rPr lang="en-US" sz="2000" dirty="0"/>
              <a:t> </a:t>
            </a:r>
            <a:r>
              <a:rPr lang="en-US" sz="2000" dirty="0" err="1"/>
              <a:t>između</a:t>
            </a:r>
            <a:r>
              <a:rPr lang="en-US" sz="2000" dirty="0"/>
              <a:t> </a:t>
            </a:r>
            <a:r>
              <a:rPr lang="en-US" sz="2000" dirty="0" err="1"/>
              <a:t>središnje</a:t>
            </a:r>
            <a:r>
              <a:rPr lang="en-US" sz="2000" dirty="0"/>
              <a:t> </a:t>
            </a:r>
            <a:r>
              <a:rPr lang="en-US" sz="2000" dirty="0" err="1"/>
              <a:t>dvije</a:t>
            </a:r>
            <a:endParaRPr lang="en-US" sz="2000" dirty="0"/>
          </a:p>
          <a:p>
            <a:r>
              <a:rPr lang="en-US" sz="2000" dirty="0" err="1"/>
              <a:t>Primjer</a:t>
            </a:r>
            <a:r>
              <a:rPr lang="en-US" sz="2000" dirty="0"/>
              <a:t>: </a:t>
            </a:r>
            <a:r>
              <a:rPr lang="en-US" sz="2000" b="1" dirty="0"/>
              <a:t>5, 9, 7, 2, 4, 6 </a:t>
            </a:r>
          </a:p>
        </p:txBody>
      </p:sp>
    </p:spTree>
    <p:extLst>
      <p:ext uri="{BB962C8B-B14F-4D97-AF65-F5344CB8AC3E}">
        <p14:creationId xmlns:p14="http://schemas.microsoft.com/office/powerpoint/2010/main" val="2096724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829289"/>
            <a:ext cx="8761413" cy="706964"/>
          </a:xfrm>
        </p:spPr>
        <p:txBody>
          <a:bodyPr/>
          <a:lstStyle/>
          <a:p>
            <a:r>
              <a:rPr lang="en-US"/>
              <a:t>Modus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3" y="2550695"/>
            <a:ext cx="6304547" cy="3850105"/>
          </a:xfrm>
        </p:spPr>
        <p:txBody>
          <a:bodyPr>
            <a:noAutofit/>
          </a:bodyPr>
          <a:lstStyle/>
          <a:p>
            <a:r>
              <a:rPr lang="en-US" sz="20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000" dirty="0" err="1"/>
              <a:t>Najčešće</a:t>
            </a:r>
            <a:r>
              <a:rPr lang="en-US" sz="2000" dirty="0"/>
              <a:t> </a:t>
            </a:r>
            <a:r>
              <a:rPr lang="en-US" sz="2000" dirty="0" err="1"/>
              <a:t>primijećena</a:t>
            </a:r>
            <a:r>
              <a:rPr lang="en-US" sz="2000" dirty="0"/>
              <a:t> </a:t>
            </a:r>
            <a:r>
              <a:rPr lang="en-US" sz="2000" dirty="0" err="1"/>
              <a:t>vrijednost</a:t>
            </a:r>
            <a:r>
              <a:rPr lang="en-US" sz="2000" dirty="0"/>
              <a:t> u </a:t>
            </a:r>
            <a:r>
              <a:rPr lang="en-US" sz="2000" dirty="0" err="1"/>
              <a:t>jednom</a:t>
            </a:r>
            <a:r>
              <a:rPr lang="en-US" sz="2000" dirty="0"/>
              <a:t> </a:t>
            </a:r>
            <a:r>
              <a:rPr lang="en-US" sz="2000" dirty="0" err="1"/>
              <a:t>skupu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Ne </a:t>
            </a:r>
            <a:r>
              <a:rPr lang="en-US" sz="2000" dirty="0" err="1"/>
              <a:t>postoji</a:t>
            </a:r>
            <a:r>
              <a:rPr lang="en-US" sz="2000" dirty="0"/>
              <a:t> </a:t>
            </a:r>
            <a:r>
              <a:rPr lang="en-US" sz="2000" dirty="0" err="1"/>
              <a:t>formalna</a:t>
            </a:r>
            <a:r>
              <a:rPr lang="en-US" sz="2000" dirty="0"/>
              <a:t> </a:t>
            </a:r>
            <a:r>
              <a:rPr lang="en-US" sz="2000" dirty="0" err="1"/>
              <a:t>notacija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Korsina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opservacije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kojima</a:t>
            </a:r>
            <a:r>
              <a:rPr lang="en-US" sz="2000" dirty="0"/>
              <a:t> se ne </a:t>
            </a:r>
            <a:r>
              <a:rPr lang="en-US" sz="2000" dirty="0" err="1"/>
              <a:t>mogu</a:t>
            </a:r>
            <a:r>
              <a:rPr lang="en-US" sz="2000" dirty="0"/>
              <a:t> </a:t>
            </a:r>
            <a:r>
              <a:rPr lang="en-US" sz="2000" dirty="0" err="1"/>
              <a:t>sprovesti</a:t>
            </a:r>
            <a:r>
              <a:rPr lang="en-US" sz="2000" dirty="0"/>
              <a:t> </a:t>
            </a:r>
            <a:r>
              <a:rPr lang="en-US" sz="2000" dirty="0" err="1"/>
              <a:t>matematičke</a:t>
            </a:r>
            <a:r>
              <a:rPr lang="en-US" sz="2000" dirty="0"/>
              <a:t> </a:t>
            </a:r>
            <a:r>
              <a:rPr lang="en-US" sz="2000" dirty="0" err="1"/>
              <a:t>operacije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Distribucija</a:t>
            </a:r>
            <a:r>
              <a:rPr lang="en-US" sz="2000" dirty="0"/>
              <a:t> ne mora </a:t>
            </a:r>
            <a:r>
              <a:rPr lang="en-US" sz="2000" dirty="0" err="1"/>
              <a:t>imati</a:t>
            </a:r>
            <a:r>
              <a:rPr lang="en-US" sz="2000" dirty="0"/>
              <a:t> modus, </a:t>
            </a:r>
            <a:r>
              <a:rPr lang="en-US" sz="2000" dirty="0" err="1"/>
              <a:t>ali</a:t>
            </a:r>
            <a:r>
              <a:rPr lang="en-US" sz="2000" dirty="0"/>
              <a:t> </a:t>
            </a:r>
            <a:r>
              <a:rPr lang="en-US" sz="2000" dirty="0" err="1"/>
              <a:t>ih</a:t>
            </a:r>
            <a:r>
              <a:rPr lang="en-US" sz="2000" dirty="0"/>
              <a:t> </a:t>
            </a:r>
            <a:r>
              <a:rPr lang="en-US" sz="2000" dirty="0" err="1"/>
              <a:t>može</a:t>
            </a:r>
            <a:r>
              <a:rPr lang="en-US" sz="2000" dirty="0"/>
              <a:t> </a:t>
            </a:r>
            <a:r>
              <a:rPr lang="en-US" sz="2000" dirty="0" err="1"/>
              <a:t>imati</a:t>
            </a:r>
            <a:r>
              <a:rPr lang="en-US" sz="2000" dirty="0"/>
              <a:t> </a:t>
            </a:r>
            <a:r>
              <a:rPr lang="en-US" sz="2000" dirty="0" err="1"/>
              <a:t>više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4490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829289"/>
            <a:ext cx="8761413" cy="706964"/>
          </a:xfrm>
        </p:spPr>
        <p:txBody>
          <a:bodyPr/>
          <a:lstStyle/>
          <a:p>
            <a:r>
              <a:rPr lang="en-US"/>
              <a:t>Modus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3" y="2550695"/>
            <a:ext cx="6304547" cy="3850105"/>
          </a:xfrm>
        </p:spPr>
        <p:txBody>
          <a:bodyPr>
            <a:noAutofit/>
          </a:bodyPr>
          <a:lstStyle/>
          <a:p>
            <a:r>
              <a:rPr lang="en-US" sz="20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000" dirty="0" err="1"/>
              <a:t>Najčešće</a:t>
            </a:r>
            <a:r>
              <a:rPr lang="en-US" sz="2000" dirty="0"/>
              <a:t> </a:t>
            </a:r>
            <a:r>
              <a:rPr lang="en-US" sz="2000" dirty="0" err="1"/>
              <a:t>primijećena</a:t>
            </a:r>
            <a:r>
              <a:rPr lang="en-US" sz="2000" dirty="0"/>
              <a:t> </a:t>
            </a:r>
            <a:r>
              <a:rPr lang="en-US" sz="2000" dirty="0" err="1"/>
              <a:t>vrijednost</a:t>
            </a:r>
            <a:r>
              <a:rPr lang="en-US" sz="2000" dirty="0"/>
              <a:t> u </a:t>
            </a:r>
            <a:r>
              <a:rPr lang="en-US" sz="2000" dirty="0" err="1"/>
              <a:t>jednom</a:t>
            </a:r>
            <a:r>
              <a:rPr lang="en-US" sz="2000" dirty="0"/>
              <a:t> </a:t>
            </a:r>
            <a:r>
              <a:rPr lang="en-US" sz="2000" dirty="0" err="1"/>
              <a:t>skupu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Ne </a:t>
            </a:r>
            <a:r>
              <a:rPr lang="en-US" sz="2000" dirty="0" err="1"/>
              <a:t>postoji</a:t>
            </a:r>
            <a:r>
              <a:rPr lang="en-US" sz="2000" dirty="0"/>
              <a:t> </a:t>
            </a:r>
            <a:r>
              <a:rPr lang="en-US" sz="2000" dirty="0" err="1"/>
              <a:t>formalna</a:t>
            </a:r>
            <a:r>
              <a:rPr lang="en-US" sz="2000" dirty="0"/>
              <a:t> </a:t>
            </a:r>
            <a:r>
              <a:rPr lang="en-US" sz="2000" dirty="0" err="1"/>
              <a:t>notacija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Korsina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opservacije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kojima</a:t>
            </a:r>
            <a:r>
              <a:rPr lang="en-US" sz="2000" dirty="0"/>
              <a:t> se ne </a:t>
            </a:r>
            <a:r>
              <a:rPr lang="en-US" sz="2000" dirty="0" err="1"/>
              <a:t>mogu</a:t>
            </a:r>
            <a:r>
              <a:rPr lang="en-US" sz="2000" dirty="0"/>
              <a:t> </a:t>
            </a:r>
            <a:r>
              <a:rPr lang="en-US" sz="2000" dirty="0" err="1"/>
              <a:t>sprovesti</a:t>
            </a:r>
            <a:r>
              <a:rPr lang="en-US" sz="2000" dirty="0"/>
              <a:t> </a:t>
            </a:r>
            <a:r>
              <a:rPr lang="en-US" sz="2000" dirty="0" err="1"/>
              <a:t>matematičke</a:t>
            </a:r>
            <a:r>
              <a:rPr lang="en-US" sz="2000" dirty="0"/>
              <a:t> </a:t>
            </a:r>
            <a:r>
              <a:rPr lang="en-US" sz="2000" dirty="0" err="1"/>
              <a:t>operacije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Distribucija</a:t>
            </a:r>
            <a:r>
              <a:rPr lang="en-US" sz="2000" dirty="0"/>
              <a:t> ne mora </a:t>
            </a:r>
            <a:r>
              <a:rPr lang="en-US" sz="2000" dirty="0" err="1"/>
              <a:t>imati</a:t>
            </a:r>
            <a:r>
              <a:rPr lang="en-US" sz="2000" dirty="0"/>
              <a:t> modus, </a:t>
            </a:r>
            <a:r>
              <a:rPr lang="en-US" sz="2000" dirty="0" err="1"/>
              <a:t>ali</a:t>
            </a:r>
            <a:r>
              <a:rPr lang="en-US" sz="2000" dirty="0"/>
              <a:t> </a:t>
            </a:r>
            <a:r>
              <a:rPr lang="en-US" sz="2000" dirty="0" err="1"/>
              <a:t>ih</a:t>
            </a:r>
            <a:r>
              <a:rPr lang="en-US" sz="2000" dirty="0"/>
              <a:t> </a:t>
            </a:r>
            <a:r>
              <a:rPr lang="en-US" sz="2000" dirty="0" err="1"/>
              <a:t>može</a:t>
            </a:r>
            <a:r>
              <a:rPr lang="en-US" sz="2000" dirty="0"/>
              <a:t> </a:t>
            </a:r>
            <a:r>
              <a:rPr lang="en-US" sz="2000" dirty="0" err="1"/>
              <a:t>imati</a:t>
            </a:r>
            <a:r>
              <a:rPr lang="en-US" sz="2000" dirty="0"/>
              <a:t> </a:t>
            </a:r>
            <a:r>
              <a:rPr lang="en-US" sz="2000" dirty="0" err="1"/>
              <a:t>više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885" y="2550695"/>
            <a:ext cx="4355432" cy="408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25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61400" cy="6039854"/>
          </a:xfrm>
        </p:spPr>
      </p:pic>
    </p:spTree>
    <p:extLst>
      <p:ext uri="{BB962C8B-B14F-4D97-AF65-F5344CB8AC3E}">
        <p14:creationId xmlns:p14="http://schemas.microsoft.com/office/powerpoint/2010/main" val="997649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Odabir</a:t>
            </a:r>
            <a:r>
              <a:rPr lang="en-US" dirty="0"/>
              <a:t> </a:t>
            </a:r>
            <a:r>
              <a:rPr lang="en-US" dirty="0" err="1"/>
              <a:t>mjere</a:t>
            </a:r>
            <a:r>
              <a:rPr lang="en-US" dirty="0"/>
              <a:t> </a:t>
            </a:r>
            <a:r>
              <a:rPr lang="en-US" dirty="0" err="1"/>
              <a:t>centralne</a:t>
            </a:r>
            <a:r>
              <a:rPr lang="en-US" dirty="0"/>
              <a:t> </a:t>
            </a:r>
            <a:r>
              <a:rPr lang="en-US" dirty="0" err="1"/>
              <a:t>tendencije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2" y="2550695"/>
            <a:ext cx="11093115" cy="3970421"/>
          </a:xfrm>
        </p:spPr>
        <p:txBody>
          <a:bodyPr>
            <a:normAutofit/>
          </a:bodyPr>
          <a:lstStyle/>
          <a:p>
            <a:r>
              <a:rPr lang="en-US" sz="2400" dirty="0" err="1"/>
              <a:t>Prosjek</a:t>
            </a:r>
            <a:r>
              <a:rPr lang="en-US" sz="2400" dirty="0"/>
              <a:t> je </a:t>
            </a:r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korišćena</a:t>
            </a:r>
            <a:r>
              <a:rPr lang="en-US" sz="2400" dirty="0"/>
              <a:t> </a:t>
            </a:r>
            <a:r>
              <a:rPr lang="en-US" sz="2400" dirty="0" err="1"/>
              <a:t>mjera</a:t>
            </a:r>
            <a:r>
              <a:rPr lang="en-US" sz="2400" dirty="0"/>
              <a:t> (</a:t>
            </a:r>
            <a:r>
              <a:rPr lang="en-US" sz="2400" dirty="0" err="1"/>
              <a:t>najinformativnija</a:t>
            </a:r>
            <a:r>
              <a:rPr lang="en-US" sz="2400" dirty="0"/>
              <a:t>)</a:t>
            </a:r>
          </a:p>
          <a:p>
            <a:r>
              <a:rPr lang="en-US" sz="2400" dirty="0" err="1"/>
              <a:t>Nije</a:t>
            </a:r>
            <a:r>
              <a:rPr lang="en-US" sz="2400" dirty="0"/>
              <a:t> </a:t>
            </a:r>
            <a:r>
              <a:rPr lang="en-US" sz="2400" dirty="0" err="1"/>
              <a:t>nužno</a:t>
            </a:r>
            <a:r>
              <a:rPr lang="en-US" sz="2400" dirty="0"/>
              <a:t> </a:t>
            </a:r>
            <a:r>
              <a:rPr lang="en-US" sz="2400" dirty="0" err="1"/>
              <a:t>dobar</a:t>
            </a:r>
            <a:r>
              <a:rPr lang="en-US" sz="2400" dirty="0"/>
              <a:t> </a:t>
            </a:r>
            <a:r>
              <a:rPr lang="en-US" sz="2400" dirty="0" err="1"/>
              <a:t>reprezent</a:t>
            </a:r>
            <a:r>
              <a:rPr lang="en-US" sz="2400" dirty="0"/>
              <a:t> </a:t>
            </a:r>
            <a:r>
              <a:rPr lang="en-US" sz="2400" dirty="0" err="1"/>
              <a:t>svih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Koristiti</a:t>
            </a:r>
            <a:r>
              <a:rPr lang="en-US" sz="2400" dirty="0"/>
              <a:t> </a:t>
            </a:r>
            <a:r>
              <a:rPr lang="en-US" sz="2400" b="1" u="sng" dirty="0" err="1"/>
              <a:t>medijanu</a:t>
            </a:r>
            <a:r>
              <a:rPr lang="en-US" sz="2400" dirty="0"/>
              <a:t> </a:t>
            </a:r>
            <a:r>
              <a:rPr lang="en-US" sz="2400" dirty="0" err="1"/>
              <a:t>umjesto</a:t>
            </a:r>
            <a:r>
              <a:rPr lang="en-US" sz="2400" dirty="0"/>
              <a:t> </a:t>
            </a:r>
            <a:r>
              <a:rPr lang="en-US" sz="2400" dirty="0" err="1"/>
              <a:t>prosjeka</a:t>
            </a:r>
            <a:r>
              <a:rPr lang="en-US" sz="2400" dirty="0"/>
              <a:t> u </a:t>
            </a:r>
            <a:r>
              <a:rPr lang="en-US" sz="2400" dirty="0" err="1"/>
              <a:t>sljedećim</a:t>
            </a:r>
            <a:r>
              <a:rPr lang="en-US" sz="2400" dirty="0"/>
              <a:t> </a:t>
            </a:r>
            <a:r>
              <a:rPr lang="en-US" sz="2400" dirty="0" err="1"/>
              <a:t>situacijama</a:t>
            </a:r>
            <a:r>
              <a:rPr lang="en-US" sz="2400" dirty="0"/>
              <a:t>: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i="1" dirty="0" err="1"/>
              <a:t>Postoje</a:t>
            </a:r>
            <a:r>
              <a:rPr lang="en-US" sz="2000" i="1" dirty="0"/>
              <a:t> </a:t>
            </a:r>
            <a:r>
              <a:rPr lang="en-US" sz="2000" i="1" dirty="0" err="1"/>
              <a:t>ekstremne</a:t>
            </a:r>
            <a:r>
              <a:rPr lang="en-US" sz="2000" i="1" dirty="0"/>
              <a:t> </a:t>
            </a:r>
            <a:r>
              <a:rPr lang="en-US" sz="2000" i="1" dirty="0" err="1"/>
              <a:t>vrijednosti</a:t>
            </a:r>
            <a:r>
              <a:rPr lang="en-US" sz="2000" i="1" dirty="0"/>
              <a:t> (</a:t>
            </a:r>
            <a:r>
              <a:rPr lang="en-US" sz="2000" i="1" dirty="0" err="1"/>
              <a:t>distribucija</a:t>
            </a:r>
            <a:r>
              <a:rPr lang="en-US" sz="2000" i="1" dirty="0"/>
              <a:t> je </a:t>
            </a:r>
            <a:r>
              <a:rPr lang="en-US" sz="2000" i="1" dirty="0" err="1"/>
              <a:t>iskrivljena</a:t>
            </a:r>
            <a:r>
              <a:rPr lang="en-US" sz="2000" i="1" dirty="0"/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i="1" dirty="0" err="1"/>
              <a:t>Nedostajuće</a:t>
            </a:r>
            <a:r>
              <a:rPr lang="en-US" sz="2000" i="1" dirty="0"/>
              <a:t> </a:t>
            </a:r>
            <a:r>
              <a:rPr lang="en-US" sz="2000" i="1" dirty="0" err="1"/>
              <a:t>vrijednosti</a:t>
            </a:r>
            <a:endParaRPr lang="en-US" sz="2000" i="1" dirty="0"/>
          </a:p>
          <a:p>
            <a:pPr marL="800100" lvl="1" indent="-342900">
              <a:buFont typeface="+mj-lt"/>
              <a:buAutoNum type="arabicPeriod"/>
            </a:pPr>
            <a:r>
              <a:rPr lang="en-US" sz="2000" i="1" dirty="0" err="1"/>
              <a:t>Otvorene</a:t>
            </a:r>
            <a:r>
              <a:rPr lang="en-US" sz="2000" i="1" dirty="0"/>
              <a:t> </a:t>
            </a:r>
            <a:r>
              <a:rPr lang="en-US" sz="2000" i="1" dirty="0" err="1"/>
              <a:t>distribucije</a:t>
            </a:r>
            <a:r>
              <a:rPr lang="en-US" sz="2000" i="1" dirty="0"/>
              <a:t> (</a:t>
            </a:r>
            <a:r>
              <a:rPr lang="en-US" sz="2000" i="1" dirty="0" err="1"/>
              <a:t>distribucije</a:t>
            </a:r>
            <a:r>
              <a:rPr lang="en-US" sz="2000" i="1" dirty="0"/>
              <a:t> bez </a:t>
            </a:r>
            <a:r>
              <a:rPr lang="en-US" sz="2000" i="1" dirty="0" err="1"/>
              <a:t>donje</a:t>
            </a:r>
            <a:r>
              <a:rPr lang="en-US" sz="2000" i="1" dirty="0"/>
              <a:t>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gornje</a:t>
            </a:r>
            <a:r>
              <a:rPr lang="en-US" sz="2000" i="1" dirty="0"/>
              <a:t> </a:t>
            </a:r>
            <a:r>
              <a:rPr lang="en-US" sz="2000" i="1" dirty="0" err="1"/>
              <a:t>granice</a:t>
            </a:r>
            <a:r>
              <a:rPr lang="en-US" sz="2000" i="1" dirty="0"/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i="1" dirty="0" err="1"/>
              <a:t>Kada</a:t>
            </a:r>
            <a:r>
              <a:rPr lang="en-US" sz="2000" i="1" dirty="0"/>
              <a:t> </a:t>
            </a:r>
            <a:r>
              <a:rPr lang="en-US" sz="2000" i="1" dirty="0" err="1"/>
              <a:t>baratamo</a:t>
            </a:r>
            <a:r>
              <a:rPr lang="en-US" sz="2000" i="1" dirty="0"/>
              <a:t> </a:t>
            </a:r>
            <a:r>
              <a:rPr lang="en-US" sz="2000" i="1" dirty="0" err="1"/>
              <a:t>ordinalnim</a:t>
            </a:r>
            <a:r>
              <a:rPr lang="en-US" sz="2000" i="1" dirty="0"/>
              <a:t> </a:t>
            </a:r>
            <a:r>
              <a:rPr lang="en-US" sz="2000" i="1" dirty="0" err="1"/>
              <a:t>skalama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354121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3" y="0"/>
            <a:ext cx="11718758" cy="6736313"/>
          </a:xfrm>
        </p:spPr>
      </p:pic>
    </p:spTree>
    <p:extLst>
      <p:ext uri="{BB962C8B-B14F-4D97-AF65-F5344CB8AC3E}">
        <p14:creationId xmlns:p14="http://schemas.microsoft.com/office/powerpoint/2010/main" val="2057093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Odabir</a:t>
            </a:r>
            <a:r>
              <a:rPr lang="en-US" dirty="0"/>
              <a:t> </a:t>
            </a:r>
            <a:r>
              <a:rPr lang="en-US" dirty="0" err="1"/>
              <a:t>mjere</a:t>
            </a:r>
            <a:r>
              <a:rPr lang="en-US" dirty="0"/>
              <a:t> </a:t>
            </a:r>
            <a:r>
              <a:rPr lang="en-US" dirty="0" err="1"/>
              <a:t>centralne</a:t>
            </a:r>
            <a:r>
              <a:rPr lang="en-US" dirty="0"/>
              <a:t> </a:t>
            </a:r>
            <a:r>
              <a:rPr lang="en-US" dirty="0" err="1"/>
              <a:t>tendencije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3452" y="2887579"/>
            <a:ext cx="10852485" cy="3970421"/>
          </a:xfrm>
        </p:spPr>
        <p:txBody>
          <a:bodyPr>
            <a:normAutofit/>
          </a:bodyPr>
          <a:lstStyle/>
          <a:p>
            <a:r>
              <a:rPr lang="en-US" sz="2800" dirty="0" err="1"/>
              <a:t>Koristiti</a:t>
            </a:r>
            <a:r>
              <a:rPr lang="en-US" sz="2800" dirty="0"/>
              <a:t> </a:t>
            </a:r>
            <a:r>
              <a:rPr lang="en-US" sz="2800" b="1" u="sng" dirty="0"/>
              <a:t>modus </a:t>
            </a:r>
            <a:r>
              <a:rPr lang="en-US" sz="2800" dirty="0" err="1"/>
              <a:t>umjesto</a:t>
            </a:r>
            <a:r>
              <a:rPr lang="en-US" sz="2800" dirty="0"/>
              <a:t> </a:t>
            </a:r>
            <a:r>
              <a:rPr lang="en-US" sz="2800" dirty="0" err="1"/>
              <a:t>prosjeka</a:t>
            </a:r>
            <a:r>
              <a:rPr lang="en-US" sz="2800" dirty="0"/>
              <a:t> </a:t>
            </a:r>
            <a:r>
              <a:rPr lang="en-US" sz="2800" dirty="0" err="1"/>
              <a:t>ili</a:t>
            </a:r>
            <a:r>
              <a:rPr lang="en-US" sz="2800" dirty="0"/>
              <a:t> </a:t>
            </a:r>
            <a:r>
              <a:rPr lang="en-US" sz="2800" dirty="0" err="1"/>
              <a:t>medijane</a:t>
            </a:r>
            <a:r>
              <a:rPr lang="en-US" sz="2800" dirty="0"/>
              <a:t> u </a:t>
            </a:r>
            <a:r>
              <a:rPr lang="en-US" sz="2800" dirty="0" err="1"/>
              <a:t>sljedećim</a:t>
            </a:r>
            <a:r>
              <a:rPr lang="en-US" sz="2800" dirty="0"/>
              <a:t> </a:t>
            </a:r>
            <a:r>
              <a:rPr lang="en-US" sz="2800" dirty="0" err="1"/>
              <a:t>situacijama</a:t>
            </a:r>
            <a:r>
              <a:rPr lang="en-US" sz="2800" dirty="0"/>
              <a:t>: </a:t>
            </a:r>
          </a:p>
          <a:p>
            <a:endParaRPr lang="en-US" sz="2800" dirty="0"/>
          </a:p>
          <a:p>
            <a:pPr marL="800100" lvl="1" indent="-342900">
              <a:buFont typeface="+mj-lt"/>
              <a:buAutoNum type="arabicPeriod"/>
            </a:pPr>
            <a:r>
              <a:rPr lang="en-US" sz="2400" i="1" dirty="0" err="1"/>
              <a:t>Kada</a:t>
            </a:r>
            <a:r>
              <a:rPr lang="en-US" sz="2400" i="1" dirty="0"/>
              <a:t> </a:t>
            </a:r>
            <a:r>
              <a:rPr lang="en-US" sz="2400" i="1" dirty="0" err="1"/>
              <a:t>baratamo</a:t>
            </a:r>
            <a:r>
              <a:rPr lang="en-US" sz="2400" i="1" dirty="0"/>
              <a:t> </a:t>
            </a:r>
            <a:r>
              <a:rPr lang="en-US" sz="2400" i="1" dirty="0" err="1"/>
              <a:t>nominalnim</a:t>
            </a:r>
            <a:r>
              <a:rPr lang="en-US" sz="2400" i="1" dirty="0"/>
              <a:t> </a:t>
            </a:r>
            <a:r>
              <a:rPr lang="en-US" sz="2400" i="1" dirty="0" err="1"/>
              <a:t>skalama</a:t>
            </a:r>
            <a:endParaRPr lang="en-US" sz="2400" i="1" dirty="0"/>
          </a:p>
          <a:p>
            <a:pPr marL="800100" lvl="1" indent="-342900">
              <a:buFont typeface="+mj-lt"/>
              <a:buAutoNum type="arabicPeriod"/>
            </a:pPr>
            <a:r>
              <a:rPr lang="en-US" sz="2400" i="1" dirty="0" err="1"/>
              <a:t>Diskretne</a:t>
            </a:r>
            <a:r>
              <a:rPr lang="en-US" sz="2400" i="1" dirty="0"/>
              <a:t> </a:t>
            </a:r>
            <a:r>
              <a:rPr lang="en-US" sz="2400" i="1" dirty="0" err="1"/>
              <a:t>varijable</a:t>
            </a:r>
            <a:endParaRPr lang="en-US" sz="2400" i="1" dirty="0"/>
          </a:p>
          <a:p>
            <a:pPr marL="800100" lvl="1" indent="-342900">
              <a:buFont typeface="+mj-lt"/>
              <a:buAutoNum type="arabicPeriod"/>
            </a:pPr>
            <a:r>
              <a:rPr lang="en-US" sz="2400" i="1" dirty="0" err="1"/>
              <a:t>Opisivanje</a:t>
            </a:r>
            <a:r>
              <a:rPr lang="en-US" sz="2400" i="1" dirty="0"/>
              <a:t> </a:t>
            </a:r>
            <a:r>
              <a:rPr lang="en-US" sz="2400" i="1" dirty="0" err="1"/>
              <a:t>neobičnih</a:t>
            </a:r>
            <a:r>
              <a:rPr lang="en-US" sz="2400" i="1" dirty="0"/>
              <a:t> </a:t>
            </a:r>
            <a:r>
              <a:rPr lang="en-US" sz="2400" i="1" dirty="0" err="1"/>
              <a:t>oblika</a:t>
            </a:r>
            <a:r>
              <a:rPr lang="en-US" sz="2400" i="1" dirty="0"/>
              <a:t> </a:t>
            </a:r>
            <a:r>
              <a:rPr lang="en-US" sz="2400" i="1" dirty="0" err="1"/>
              <a:t>distribucije</a:t>
            </a:r>
            <a:r>
              <a:rPr lang="en-US" sz="2400" i="1" dirty="0"/>
              <a:t>  (</a:t>
            </a:r>
            <a:r>
              <a:rPr lang="en-US" sz="2400" i="1" dirty="0" err="1"/>
              <a:t>nrp</a:t>
            </a:r>
            <a:r>
              <a:rPr lang="en-US" sz="2400" i="1" dirty="0"/>
              <a:t>. </a:t>
            </a:r>
            <a:r>
              <a:rPr lang="en-US" sz="2400" i="1" dirty="0" err="1"/>
              <a:t>ekstremno</a:t>
            </a:r>
            <a:r>
              <a:rPr lang="en-US" sz="2400" i="1" dirty="0"/>
              <a:t> </a:t>
            </a:r>
            <a:r>
              <a:rPr lang="en-US" sz="2400" i="1" dirty="0" err="1"/>
              <a:t>bimodalne</a:t>
            </a:r>
            <a:r>
              <a:rPr lang="en-US" sz="24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02148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132" y="901479"/>
            <a:ext cx="8761413" cy="706964"/>
          </a:xfrm>
        </p:spPr>
        <p:txBody>
          <a:bodyPr/>
          <a:lstStyle/>
          <a:p>
            <a:r>
              <a:rPr lang="en-US" b="1" dirty="0" err="1"/>
              <a:t>Oblici</a:t>
            </a:r>
            <a:r>
              <a:rPr lang="en-US" b="1" dirty="0"/>
              <a:t> </a:t>
            </a:r>
            <a:r>
              <a:rPr lang="en-US" b="1" dirty="0" err="1"/>
              <a:t>distribucija</a:t>
            </a:r>
            <a:r>
              <a:rPr lang="en-US" dirty="0"/>
              <a:t>: </a:t>
            </a:r>
            <a:r>
              <a:rPr lang="en-US" i="1" dirty="0" err="1"/>
              <a:t>simetrične</a:t>
            </a:r>
            <a:endParaRPr lang="en-US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6946"/>
            <a:ext cx="11992531" cy="3801980"/>
          </a:xfrm>
        </p:spPr>
      </p:pic>
    </p:spTree>
    <p:extLst>
      <p:ext uri="{BB962C8B-B14F-4D97-AF65-F5344CB8AC3E}">
        <p14:creationId xmlns:p14="http://schemas.microsoft.com/office/powerpoint/2010/main" val="17195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3" y="2438400"/>
            <a:ext cx="8990533" cy="4419600"/>
          </a:xfrm>
        </p:spPr>
        <p:txBody>
          <a:bodyPr>
            <a:normAutofit/>
          </a:bodyPr>
          <a:lstStyle/>
          <a:p>
            <a:r>
              <a:rPr lang="en-US" sz="2000" b="1" dirty="0" err="1"/>
              <a:t>Mjere</a:t>
            </a:r>
            <a:r>
              <a:rPr lang="en-US" sz="2000" b="1" dirty="0"/>
              <a:t> </a:t>
            </a:r>
            <a:r>
              <a:rPr lang="en-US" sz="2000" b="1" dirty="0" err="1"/>
              <a:t>centralne</a:t>
            </a:r>
            <a:r>
              <a:rPr lang="en-US" sz="2000" b="1" dirty="0"/>
              <a:t> </a:t>
            </a:r>
            <a:r>
              <a:rPr lang="en-US" sz="2000" b="1" dirty="0" err="1"/>
              <a:t>tendencije</a:t>
            </a:r>
            <a:endParaRPr lang="en-US" sz="2000" b="1" dirty="0"/>
          </a:p>
          <a:p>
            <a:pPr lvl="1"/>
            <a:r>
              <a:rPr lang="en-US" sz="1800" dirty="0" err="1"/>
              <a:t>Aritmetička</a:t>
            </a:r>
            <a:r>
              <a:rPr lang="en-US" sz="1800" dirty="0"/>
              <a:t> </a:t>
            </a:r>
            <a:r>
              <a:rPr lang="en-US" sz="1800" dirty="0" err="1"/>
              <a:t>sredina</a:t>
            </a:r>
            <a:endParaRPr lang="en-US" sz="1800" dirty="0"/>
          </a:p>
          <a:p>
            <a:pPr lvl="1"/>
            <a:r>
              <a:rPr lang="en-US" sz="1800" dirty="0" err="1"/>
              <a:t>Medijana</a:t>
            </a:r>
            <a:endParaRPr lang="en-US" sz="1800" dirty="0"/>
          </a:p>
          <a:p>
            <a:pPr lvl="1"/>
            <a:r>
              <a:rPr lang="en-US" sz="1800" dirty="0"/>
              <a:t>Modus</a:t>
            </a:r>
          </a:p>
          <a:p>
            <a:r>
              <a:rPr lang="en-US" sz="2000" i="1" dirty="0" err="1"/>
              <a:t>Odabir</a:t>
            </a:r>
            <a:r>
              <a:rPr lang="en-US" sz="2000" i="1" dirty="0"/>
              <a:t> </a:t>
            </a:r>
            <a:r>
              <a:rPr lang="en-US" sz="2000" i="1" dirty="0" err="1"/>
              <a:t>mjere</a:t>
            </a:r>
            <a:r>
              <a:rPr lang="en-US" sz="2000" i="1" dirty="0"/>
              <a:t> </a:t>
            </a:r>
            <a:r>
              <a:rPr lang="en-US" sz="2000" i="1" dirty="0" err="1"/>
              <a:t>centralne</a:t>
            </a:r>
            <a:r>
              <a:rPr lang="en-US" sz="2000" i="1" dirty="0"/>
              <a:t> </a:t>
            </a:r>
            <a:r>
              <a:rPr lang="en-US" sz="2000" i="1" dirty="0" err="1"/>
              <a:t>tendencije</a:t>
            </a:r>
            <a:endParaRPr lang="en-US" sz="2000" i="1" dirty="0"/>
          </a:p>
          <a:p>
            <a:r>
              <a:rPr lang="en-US" sz="2000" i="1" dirty="0" err="1"/>
              <a:t>Mjere</a:t>
            </a:r>
            <a:r>
              <a:rPr lang="en-US" sz="2000" i="1" dirty="0"/>
              <a:t> </a:t>
            </a:r>
            <a:r>
              <a:rPr lang="en-US" sz="2000" i="1" dirty="0" err="1"/>
              <a:t>centralne</a:t>
            </a:r>
            <a:r>
              <a:rPr lang="en-US" sz="2000" i="1" dirty="0"/>
              <a:t> </a:t>
            </a:r>
            <a:r>
              <a:rPr lang="en-US" sz="2000" i="1" dirty="0" err="1"/>
              <a:t>tendencije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oblik</a:t>
            </a:r>
            <a:r>
              <a:rPr lang="en-US" sz="2000" i="1" dirty="0"/>
              <a:t> </a:t>
            </a:r>
            <a:r>
              <a:rPr lang="en-US" sz="2000" i="1" dirty="0" err="1"/>
              <a:t>distribucije</a:t>
            </a:r>
            <a:endParaRPr lang="en-US" sz="2000" i="1" dirty="0"/>
          </a:p>
          <a:p>
            <a:r>
              <a:rPr lang="en-US" sz="2000" b="1" dirty="0" err="1"/>
              <a:t>Mjere</a:t>
            </a:r>
            <a:r>
              <a:rPr lang="en-US" sz="2000" b="1" dirty="0"/>
              <a:t> </a:t>
            </a:r>
            <a:r>
              <a:rPr lang="en-US" sz="2000" b="1" dirty="0" err="1"/>
              <a:t>varijacije</a:t>
            </a:r>
            <a:endParaRPr lang="en-US" sz="2000" b="1" dirty="0"/>
          </a:p>
          <a:p>
            <a:pPr lvl="1"/>
            <a:r>
              <a:rPr lang="en-US" sz="1800" dirty="0" err="1"/>
              <a:t>Raspon</a:t>
            </a:r>
            <a:endParaRPr lang="en-US" sz="1800" dirty="0"/>
          </a:p>
          <a:p>
            <a:pPr lvl="1"/>
            <a:r>
              <a:rPr lang="en-US" sz="1800" dirty="0" err="1"/>
              <a:t>Varijansa</a:t>
            </a:r>
            <a:endParaRPr lang="en-US" sz="1800" dirty="0"/>
          </a:p>
          <a:p>
            <a:pPr lvl="1"/>
            <a:r>
              <a:rPr lang="en-US" sz="1800" dirty="0" err="1"/>
              <a:t>Standardna</a:t>
            </a:r>
            <a:r>
              <a:rPr lang="en-US" sz="1800" dirty="0"/>
              <a:t> </a:t>
            </a:r>
            <a:r>
              <a:rPr lang="en-US" sz="1800" dirty="0" err="1"/>
              <a:t>devijacija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1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132" y="901479"/>
            <a:ext cx="8761413" cy="706964"/>
          </a:xfrm>
        </p:spPr>
        <p:txBody>
          <a:bodyPr/>
          <a:lstStyle/>
          <a:p>
            <a:r>
              <a:rPr lang="en-US" b="1" dirty="0" err="1"/>
              <a:t>Oblici</a:t>
            </a:r>
            <a:r>
              <a:rPr lang="en-US" b="1" dirty="0"/>
              <a:t> </a:t>
            </a:r>
            <a:r>
              <a:rPr lang="en-US" b="1" dirty="0" err="1"/>
              <a:t>distribucija</a:t>
            </a:r>
            <a:r>
              <a:rPr lang="en-US" dirty="0"/>
              <a:t>: </a:t>
            </a:r>
            <a:r>
              <a:rPr lang="en-US" i="1" dirty="0" err="1"/>
              <a:t>asimetrične</a:t>
            </a:r>
            <a:endParaRPr lang="en-US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67" y="2303045"/>
            <a:ext cx="11293434" cy="4386198"/>
          </a:xfrm>
        </p:spPr>
      </p:pic>
    </p:spTree>
    <p:extLst>
      <p:ext uri="{BB962C8B-B14F-4D97-AF65-F5344CB8AC3E}">
        <p14:creationId xmlns:p14="http://schemas.microsoft.com/office/powerpoint/2010/main" val="1742751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7727" y="2339056"/>
            <a:ext cx="9038309" cy="2677648"/>
          </a:xfrm>
        </p:spPr>
        <p:txBody>
          <a:bodyPr/>
          <a:lstStyle/>
          <a:p>
            <a:r>
              <a:rPr lang="en-US" sz="6000" dirty="0" err="1"/>
              <a:t>Mjere</a:t>
            </a:r>
            <a:r>
              <a:rPr lang="en-US" sz="6000" dirty="0"/>
              <a:t> </a:t>
            </a:r>
            <a:r>
              <a:rPr lang="en-US" sz="6000" dirty="0" err="1"/>
              <a:t>varijacije</a:t>
            </a:r>
            <a:endParaRPr lang="en-US" sz="6000" i="1" dirty="0">
              <a:solidFill>
                <a:srgbClr val="92D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016704"/>
            <a:ext cx="8825658" cy="861420"/>
          </a:xfrm>
        </p:spPr>
        <p:txBody>
          <a:bodyPr/>
          <a:lstStyle/>
          <a:p>
            <a:r>
              <a:rPr lang="x-none" dirty="0"/>
              <a:t>Metodologija političkih nauka</a:t>
            </a:r>
            <a:r>
              <a:rPr lang="hr-HR" dirty="0"/>
              <a:t>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185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010" y="777725"/>
            <a:ext cx="8761413" cy="706964"/>
          </a:xfrm>
        </p:spPr>
        <p:txBody>
          <a:bodyPr/>
          <a:lstStyle/>
          <a:p>
            <a:r>
              <a:rPr lang="en-US" dirty="0" err="1"/>
              <a:t>Mjere</a:t>
            </a:r>
            <a:r>
              <a:rPr lang="en-US" dirty="0"/>
              <a:t> </a:t>
            </a:r>
            <a:r>
              <a:rPr lang="en-US" dirty="0" err="1"/>
              <a:t>varijacije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9010" y="2717383"/>
            <a:ext cx="9652843" cy="3394659"/>
          </a:xfrm>
        </p:spPr>
        <p:txBody>
          <a:bodyPr>
            <a:noAutofit/>
          </a:bodyPr>
          <a:lstStyle/>
          <a:p>
            <a:r>
              <a:rPr lang="en-US" sz="2000" dirty="0" err="1"/>
              <a:t>Varijacija</a:t>
            </a:r>
            <a:r>
              <a:rPr lang="en-US" sz="2000" dirty="0"/>
              <a:t> </a:t>
            </a:r>
            <a:r>
              <a:rPr lang="en-US" sz="2000" dirty="0" err="1"/>
              <a:t>znači</a:t>
            </a:r>
            <a:r>
              <a:rPr lang="en-US" sz="2000" dirty="0"/>
              <a:t> da </a:t>
            </a:r>
            <a:r>
              <a:rPr lang="en-US" sz="2000" dirty="0" err="1"/>
              <a:t>opservacije</a:t>
            </a:r>
            <a:r>
              <a:rPr lang="en-US" sz="2000" dirty="0"/>
              <a:t> </a:t>
            </a:r>
            <a:r>
              <a:rPr lang="en-US" sz="2000" dirty="0" err="1"/>
              <a:t>koje</a:t>
            </a:r>
            <a:r>
              <a:rPr lang="en-US" sz="2000" dirty="0"/>
              <a:t> </a:t>
            </a:r>
            <a:r>
              <a:rPr lang="en-US" sz="2000" dirty="0" err="1"/>
              <a:t>istražujemo</a:t>
            </a:r>
            <a:r>
              <a:rPr lang="en-US" sz="2000" dirty="0"/>
              <a:t> </a:t>
            </a:r>
            <a:r>
              <a:rPr lang="en-US" sz="2000" dirty="0" err="1"/>
              <a:t>nijesu</a:t>
            </a:r>
            <a:r>
              <a:rPr lang="en-US" sz="2000" dirty="0"/>
              <a:t> </a:t>
            </a:r>
            <a:r>
              <a:rPr lang="en-US" sz="2000" dirty="0" err="1"/>
              <a:t>identične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Varijacija</a:t>
            </a:r>
            <a:r>
              <a:rPr lang="en-US" sz="2000" dirty="0"/>
              <a:t> je </a:t>
            </a:r>
            <a:r>
              <a:rPr lang="en-US" sz="2000" dirty="0" err="1"/>
              <a:t>ključna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nauku</a:t>
            </a:r>
            <a:r>
              <a:rPr lang="en-US" sz="2000" dirty="0"/>
              <a:t>, </a:t>
            </a:r>
            <a:r>
              <a:rPr lang="en-US" sz="2000" dirty="0" err="1"/>
              <a:t>jer</a:t>
            </a:r>
            <a:r>
              <a:rPr lang="en-US" sz="2000" dirty="0"/>
              <a:t> </a:t>
            </a:r>
            <a:r>
              <a:rPr lang="en-US" sz="2000" dirty="0" err="1"/>
              <a:t>identične</a:t>
            </a:r>
            <a:r>
              <a:rPr lang="en-US" sz="2000" dirty="0"/>
              <a:t> </a:t>
            </a:r>
            <a:r>
              <a:rPr lang="en-US" sz="2000" dirty="0" err="1"/>
              <a:t>pojave</a:t>
            </a:r>
            <a:r>
              <a:rPr lang="en-US" sz="2000" dirty="0"/>
              <a:t> </a:t>
            </a:r>
            <a:r>
              <a:rPr lang="en-US" sz="2000" dirty="0" err="1"/>
              <a:t>nijesu</a:t>
            </a:r>
            <a:r>
              <a:rPr lang="en-US" sz="2000" dirty="0"/>
              <a:t> </a:t>
            </a:r>
            <a:r>
              <a:rPr lang="en-US" sz="2000" dirty="0" err="1"/>
              <a:t>interesantne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/>
              <a:t>istraživanje</a:t>
            </a:r>
            <a:endParaRPr lang="en-US" sz="2000" dirty="0"/>
          </a:p>
          <a:p>
            <a:endParaRPr lang="en-US" sz="2000" dirty="0"/>
          </a:p>
          <a:p>
            <a:r>
              <a:rPr lang="en-US" sz="20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000" b="1" dirty="0"/>
              <a:t>: </a:t>
            </a:r>
            <a:r>
              <a:rPr lang="en-US" sz="2000" i="1" dirty="0" err="1"/>
              <a:t>Varijabilnost</a:t>
            </a:r>
            <a:r>
              <a:rPr lang="en-US" sz="2000" i="1" dirty="0"/>
              <a:t> je </a:t>
            </a:r>
            <a:r>
              <a:rPr lang="en-US" sz="2000" i="1" dirty="0" err="1"/>
              <a:t>kvantitativna</a:t>
            </a:r>
            <a:r>
              <a:rPr lang="en-US" sz="2000" i="1" dirty="0"/>
              <a:t> </a:t>
            </a:r>
            <a:r>
              <a:rPr lang="en-US" sz="2000" i="1" dirty="0" err="1"/>
              <a:t>mjera</a:t>
            </a:r>
            <a:r>
              <a:rPr lang="en-US" sz="2000" i="1" dirty="0"/>
              <a:t> </a:t>
            </a:r>
            <a:r>
              <a:rPr lang="en-US" sz="2000" i="1" dirty="0" err="1"/>
              <a:t>razlika</a:t>
            </a:r>
            <a:r>
              <a:rPr lang="en-US" sz="2000" i="1" dirty="0"/>
              <a:t> </a:t>
            </a:r>
            <a:r>
              <a:rPr lang="en-US" sz="2000" i="1" dirty="0" err="1"/>
              <a:t>među</a:t>
            </a:r>
            <a:r>
              <a:rPr lang="en-US" sz="2000" i="1" dirty="0"/>
              <a:t> </a:t>
            </a:r>
            <a:r>
              <a:rPr lang="en-US" sz="2000" i="1" dirty="0" err="1"/>
              <a:t>opservacijama</a:t>
            </a:r>
            <a:r>
              <a:rPr lang="en-US" sz="2000" i="1" dirty="0"/>
              <a:t>, </a:t>
            </a:r>
            <a:r>
              <a:rPr lang="en-US" sz="2000" i="1" dirty="0" err="1"/>
              <a:t>koja</a:t>
            </a:r>
            <a:r>
              <a:rPr lang="en-US" sz="2000" i="1" dirty="0"/>
              <a:t> </a:t>
            </a:r>
            <a:r>
              <a:rPr lang="en-US" sz="2000" i="1" dirty="0" err="1"/>
              <a:t>opisuje</a:t>
            </a:r>
            <a:r>
              <a:rPr lang="en-US" sz="2000" i="1" dirty="0"/>
              <a:t> </a:t>
            </a:r>
            <a:r>
              <a:rPr lang="en-US" sz="2000" i="1" dirty="0" err="1"/>
              <a:t>stepen</a:t>
            </a:r>
            <a:r>
              <a:rPr lang="en-US" sz="2000" i="1" dirty="0"/>
              <a:t> u </a:t>
            </a:r>
            <a:r>
              <a:rPr lang="en-US" sz="2000" i="1" dirty="0" err="1"/>
              <a:t>kojem</a:t>
            </a:r>
            <a:r>
              <a:rPr lang="en-US" sz="2000" i="1" dirty="0"/>
              <a:t> </a:t>
            </a:r>
            <a:r>
              <a:rPr lang="en-US" sz="2000" i="1" dirty="0" err="1"/>
              <a:t>su</a:t>
            </a:r>
            <a:r>
              <a:rPr lang="en-US" sz="2000" i="1" dirty="0"/>
              <a:t> </a:t>
            </a:r>
            <a:r>
              <a:rPr lang="en-US" sz="2000" i="1" dirty="0" err="1"/>
              <a:t>vrijednosti</a:t>
            </a:r>
            <a:r>
              <a:rPr lang="en-US" sz="2000" i="1" dirty="0"/>
              <a:t> </a:t>
            </a:r>
            <a:r>
              <a:rPr lang="en-US" sz="2000" i="1" dirty="0" err="1"/>
              <a:t>raspršene</a:t>
            </a:r>
            <a:r>
              <a:rPr lang="en-US" sz="2000" i="1" dirty="0"/>
              <a:t>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grupisane</a:t>
            </a:r>
            <a:r>
              <a:rPr lang="en-US" sz="2000" i="1" dirty="0"/>
              <a:t> </a:t>
            </a:r>
            <a:r>
              <a:rPr lang="en-US" sz="2000" i="1" dirty="0" err="1"/>
              <a:t>zajedno</a:t>
            </a:r>
            <a:r>
              <a:rPr lang="en-US" sz="2000" i="1" dirty="0"/>
              <a:t>.</a:t>
            </a:r>
          </a:p>
          <a:p>
            <a:endParaRPr lang="en-US" sz="2000" i="1" dirty="0"/>
          </a:p>
          <a:p>
            <a:r>
              <a:rPr lang="en-US" sz="2000" dirty="0" err="1"/>
              <a:t>Najčešće</a:t>
            </a:r>
            <a:r>
              <a:rPr lang="en-US" sz="2000" dirty="0"/>
              <a:t> </a:t>
            </a:r>
            <a:r>
              <a:rPr lang="en-US" sz="2000" dirty="0" err="1"/>
              <a:t>korišćene</a:t>
            </a:r>
            <a:r>
              <a:rPr lang="en-US" sz="2000" dirty="0"/>
              <a:t> </a:t>
            </a:r>
            <a:r>
              <a:rPr lang="en-US" sz="2000" dirty="0" err="1"/>
              <a:t>mjere</a:t>
            </a:r>
            <a:r>
              <a:rPr lang="en-US" sz="2000" dirty="0"/>
              <a:t>: </a:t>
            </a:r>
            <a:r>
              <a:rPr lang="en-US" sz="2000" b="1" dirty="0" err="1"/>
              <a:t>raspon</a:t>
            </a:r>
            <a:r>
              <a:rPr lang="en-US" sz="2000" dirty="0"/>
              <a:t>, </a:t>
            </a:r>
            <a:r>
              <a:rPr lang="en-US" sz="2000" b="1" dirty="0" err="1"/>
              <a:t>varijansa</a:t>
            </a:r>
            <a:r>
              <a:rPr lang="en-US" sz="2000" b="1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b="1" dirty="0" err="1"/>
              <a:t>standardna</a:t>
            </a:r>
            <a:r>
              <a:rPr lang="en-US" sz="2000" b="1" dirty="0"/>
              <a:t> </a:t>
            </a:r>
            <a:r>
              <a:rPr lang="en-US" sz="2000" b="1" dirty="0" err="1"/>
              <a:t>devijacija</a:t>
            </a:r>
            <a:endParaRPr lang="en-US" sz="2000" dirty="0"/>
          </a:p>
          <a:p>
            <a:endParaRPr lang="en-US" sz="2000" b="1" i="1" dirty="0"/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93781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2" y="0"/>
            <a:ext cx="12102238" cy="3708346"/>
          </a:xfrm>
        </p:spPr>
      </p:pic>
      <p:sp>
        <p:nvSpPr>
          <p:cNvPr id="5" name="TextBox 4"/>
          <p:cNvSpPr txBox="1"/>
          <p:nvPr/>
        </p:nvSpPr>
        <p:spPr>
          <a:xfrm>
            <a:off x="760357" y="4682014"/>
            <a:ext cx="10761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Varijabilnost</a:t>
            </a:r>
            <a:r>
              <a:rPr lang="en-US" sz="2400" dirty="0"/>
              <a:t> je </a:t>
            </a:r>
            <a:r>
              <a:rPr lang="en-US" sz="2400" dirty="0" err="1"/>
              <a:t>definisana</a:t>
            </a:r>
            <a:r>
              <a:rPr lang="en-US" sz="2400" dirty="0"/>
              <a:t> u </a:t>
            </a:r>
            <a:r>
              <a:rPr lang="en-US" sz="2400" dirty="0" err="1"/>
              <a:t>terminima</a:t>
            </a:r>
            <a:r>
              <a:rPr lang="en-US" sz="2400" dirty="0"/>
              <a:t> </a:t>
            </a:r>
            <a:r>
              <a:rPr lang="en-US" sz="2400" b="1" dirty="0"/>
              <a:t>distance.</a:t>
            </a:r>
            <a:r>
              <a:rPr lang="en-US" sz="2400" dirty="0"/>
              <a:t> </a:t>
            </a:r>
            <a:r>
              <a:rPr lang="en-US" sz="2400" dirty="0" err="1"/>
              <a:t>Govori</a:t>
            </a:r>
            <a:r>
              <a:rPr lang="en-US" sz="2400" dirty="0"/>
              <a:t> </a:t>
            </a:r>
            <a:r>
              <a:rPr lang="en-US" sz="2400" dirty="0" err="1"/>
              <a:t>nam</a:t>
            </a:r>
            <a:r>
              <a:rPr lang="en-US" sz="2400" dirty="0"/>
              <a:t> </a:t>
            </a:r>
            <a:r>
              <a:rPr lang="en-US" sz="2400" dirty="0" err="1"/>
              <a:t>koliko</a:t>
            </a:r>
            <a:r>
              <a:rPr lang="en-US" sz="2400" dirty="0"/>
              <a:t> distance </a:t>
            </a:r>
            <a:r>
              <a:rPr lang="en-US" sz="2400" dirty="0" err="1"/>
              <a:t>trebamo</a:t>
            </a:r>
            <a:r>
              <a:rPr lang="en-US" sz="2400" dirty="0"/>
              <a:t> </a:t>
            </a:r>
            <a:r>
              <a:rPr lang="en-US" sz="2400" dirty="0" err="1"/>
              <a:t>očekivani</a:t>
            </a:r>
            <a:r>
              <a:rPr lang="en-US" sz="2400" dirty="0"/>
              <a:t> </a:t>
            </a:r>
            <a:r>
              <a:rPr lang="en-US" sz="2400" dirty="0" err="1"/>
              <a:t>između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pojedinačnih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skorova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prosjeka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0136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781163"/>
            <a:ext cx="8761413" cy="706964"/>
          </a:xfrm>
        </p:spPr>
        <p:txBody>
          <a:bodyPr/>
          <a:lstStyle/>
          <a:p>
            <a:r>
              <a:rPr lang="en-US"/>
              <a:t>Raspon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564780"/>
            <a:ext cx="9835375" cy="4014439"/>
          </a:xfrm>
        </p:spPr>
        <p:txBody>
          <a:bodyPr/>
          <a:lstStyle/>
          <a:p>
            <a:r>
              <a:rPr lang="hr-HR" sz="2400" b="1" dirty="0">
                <a:solidFill>
                  <a:schemeClr val="accent3">
                    <a:lumMod val="75000"/>
                  </a:schemeClr>
                </a:solidFill>
              </a:rPr>
              <a:t>Definicija: </a:t>
            </a:r>
            <a:r>
              <a:rPr lang="hr-HR" sz="2400" dirty="0"/>
              <a:t>distanca koja je pokrivena distribucijom, opseg između najveće i najmanje vrijednosti</a:t>
            </a:r>
          </a:p>
          <a:p>
            <a:r>
              <a:rPr lang="hr-HR" sz="2400" b="1" dirty="0"/>
              <a:t>Računanje: </a:t>
            </a:r>
            <a:r>
              <a:rPr lang="x-none" sz="2400" i="1" dirty="0"/>
              <a:t>Xmax – Xmin</a:t>
            </a:r>
            <a:endParaRPr lang="hr-HR" sz="2400" i="1" dirty="0"/>
          </a:p>
          <a:p>
            <a:endParaRPr lang="x-none" sz="16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6" y="4295683"/>
            <a:ext cx="6951236" cy="256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27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114" y="772946"/>
            <a:ext cx="8761413" cy="706964"/>
          </a:xfrm>
        </p:spPr>
        <p:txBody>
          <a:bodyPr/>
          <a:lstStyle/>
          <a:p>
            <a:r>
              <a:rPr lang="en-US" dirty="0" err="1"/>
              <a:t>Varijansa</a:t>
            </a:r>
            <a:r>
              <a:rPr lang="en-US" dirty="0"/>
              <a:t>/</a:t>
            </a:r>
            <a:r>
              <a:rPr lang="en-US" dirty="0" err="1"/>
              <a:t>Standardna</a:t>
            </a:r>
            <a:r>
              <a:rPr lang="en-US" dirty="0"/>
              <a:t> </a:t>
            </a:r>
            <a:r>
              <a:rPr lang="en-US" dirty="0" err="1"/>
              <a:t>devijacija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1" y="2631688"/>
            <a:ext cx="6824546" cy="3858322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400" i="1" dirty="0" err="1"/>
              <a:t>prosječno</a:t>
            </a:r>
            <a:r>
              <a:rPr lang="en-US" sz="2400" i="1" dirty="0"/>
              <a:t> </a:t>
            </a:r>
            <a:r>
              <a:rPr lang="en-US" sz="2400" i="1" dirty="0" err="1"/>
              <a:t>kvadratno</a:t>
            </a:r>
            <a:r>
              <a:rPr lang="en-US" sz="2400" i="1" dirty="0"/>
              <a:t> </a:t>
            </a:r>
            <a:r>
              <a:rPr lang="en-US" sz="2400" i="1" dirty="0" err="1"/>
              <a:t>odstupanje</a:t>
            </a:r>
            <a:r>
              <a:rPr lang="en-US" sz="2400" i="1" dirty="0"/>
              <a:t> </a:t>
            </a:r>
            <a:r>
              <a:rPr lang="en-US" sz="2400" i="1" dirty="0" err="1"/>
              <a:t>pojedinačnih</a:t>
            </a:r>
            <a:r>
              <a:rPr lang="en-US" sz="2400" i="1" dirty="0"/>
              <a:t> </a:t>
            </a:r>
            <a:r>
              <a:rPr lang="en-US" sz="2400" i="1" dirty="0" err="1"/>
              <a:t>vrijednosti</a:t>
            </a:r>
            <a:r>
              <a:rPr lang="en-US" sz="2400" i="1" dirty="0"/>
              <a:t> od </a:t>
            </a:r>
            <a:r>
              <a:rPr lang="en-US" sz="2400" i="1" dirty="0" err="1"/>
              <a:t>prosjeka</a:t>
            </a:r>
            <a:r>
              <a:rPr lang="en-US" sz="2400" i="1" dirty="0"/>
              <a:t/>
            </a:r>
            <a:br>
              <a:rPr lang="en-US" sz="2400" i="1" dirty="0"/>
            </a:br>
            <a:endParaRPr lang="en-US" sz="2400" i="1" dirty="0"/>
          </a:p>
          <a:p>
            <a:r>
              <a:rPr lang="en-US" sz="2400" dirty="0" err="1"/>
              <a:t>Razlikuje</a:t>
            </a:r>
            <a:r>
              <a:rPr lang="en-US" sz="2400" dirty="0"/>
              <a:t> se od od </a:t>
            </a:r>
            <a:r>
              <a:rPr lang="en-US" sz="2400" dirty="0" err="1"/>
              <a:t>uzorka</a:t>
            </a:r>
            <a:r>
              <a:rPr lang="en-US" sz="2400" dirty="0"/>
              <a:t> do </a:t>
            </a:r>
            <a:r>
              <a:rPr lang="en-US" sz="2400" dirty="0" err="1"/>
              <a:t>populacije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 err="1"/>
              <a:t>Standardna</a:t>
            </a:r>
            <a:r>
              <a:rPr lang="en-US" sz="2400" dirty="0"/>
              <a:t>  </a:t>
            </a:r>
            <a:r>
              <a:rPr lang="en-US" sz="2400" dirty="0" err="1"/>
              <a:t>devijacija</a:t>
            </a:r>
            <a:r>
              <a:rPr lang="en-US" sz="2400" dirty="0"/>
              <a:t> – </a:t>
            </a:r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korišćena</a:t>
            </a:r>
            <a:r>
              <a:rPr lang="en-US" sz="2400" dirty="0"/>
              <a:t> </a:t>
            </a:r>
            <a:r>
              <a:rPr lang="en-US" sz="2400" dirty="0" err="1"/>
              <a:t>mjera</a:t>
            </a:r>
            <a:r>
              <a:rPr lang="en-US" sz="2400" dirty="0"/>
              <a:t> </a:t>
            </a:r>
            <a:r>
              <a:rPr lang="en-US" sz="2400" dirty="0" err="1"/>
              <a:t>varijacije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SD je </a:t>
            </a:r>
            <a:r>
              <a:rPr lang="en-US" sz="2400" dirty="0" err="1"/>
              <a:t>samo</a:t>
            </a:r>
            <a:r>
              <a:rPr lang="en-US" sz="2400" dirty="0"/>
              <a:t> </a:t>
            </a:r>
            <a:r>
              <a:rPr lang="en-US" sz="2400" dirty="0" err="1"/>
              <a:t>korijenovana</a:t>
            </a:r>
            <a:r>
              <a:rPr lang="en-US" sz="2400" dirty="0"/>
              <a:t> </a:t>
            </a:r>
            <a:r>
              <a:rPr lang="en-US" sz="2400" dirty="0" err="1"/>
              <a:t>varijansa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8685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114" y="772946"/>
            <a:ext cx="8761413" cy="706964"/>
          </a:xfrm>
        </p:spPr>
        <p:txBody>
          <a:bodyPr/>
          <a:lstStyle/>
          <a:p>
            <a:r>
              <a:rPr lang="en-US" dirty="0" err="1"/>
              <a:t>Varijansa</a:t>
            </a:r>
            <a:r>
              <a:rPr lang="en-US" dirty="0"/>
              <a:t>/</a:t>
            </a:r>
            <a:r>
              <a:rPr lang="en-US" dirty="0" err="1"/>
              <a:t>Standardna</a:t>
            </a:r>
            <a:r>
              <a:rPr lang="en-US" dirty="0"/>
              <a:t> </a:t>
            </a:r>
            <a:r>
              <a:rPr lang="en-US" dirty="0" err="1"/>
              <a:t>devijacija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1" y="2631688"/>
            <a:ext cx="6824546" cy="3858322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US" sz="2400" i="1" dirty="0" err="1"/>
              <a:t>prosječno</a:t>
            </a:r>
            <a:r>
              <a:rPr lang="en-US" sz="2400" i="1" dirty="0"/>
              <a:t> </a:t>
            </a:r>
            <a:r>
              <a:rPr lang="en-US" sz="2400" i="1" dirty="0" err="1"/>
              <a:t>kvadratno</a:t>
            </a:r>
            <a:r>
              <a:rPr lang="en-US" sz="2400" i="1" dirty="0"/>
              <a:t> </a:t>
            </a:r>
            <a:r>
              <a:rPr lang="en-US" sz="2400" i="1" dirty="0" err="1"/>
              <a:t>odstupanje</a:t>
            </a:r>
            <a:r>
              <a:rPr lang="en-US" sz="2400" i="1" dirty="0"/>
              <a:t> </a:t>
            </a:r>
            <a:r>
              <a:rPr lang="en-US" sz="2400" i="1" dirty="0" err="1"/>
              <a:t>pojedinačnih</a:t>
            </a:r>
            <a:r>
              <a:rPr lang="en-US" sz="2400" i="1" dirty="0"/>
              <a:t> </a:t>
            </a:r>
            <a:r>
              <a:rPr lang="en-US" sz="2400" i="1" dirty="0" err="1"/>
              <a:t>vrijednosti</a:t>
            </a:r>
            <a:r>
              <a:rPr lang="en-US" sz="2400" i="1" dirty="0"/>
              <a:t> od </a:t>
            </a:r>
            <a:r>
              <a:rPr lang="en-US" sz="2400" i="1" dirty="0" err="1"/>
              <a:t>prosjeka</a:t>
            </a:r>
            <a:r>
              <a:rPr lang="en-US" sz="2400" i="1" dirty="0"/>
              <a:t/>
            </a:r>
            <a:br>
              <a:rPr lang="en-US" sz="2400" i="1" dirty="0"/>
            </a:br>
            <a:endParaRPr lang="en-US" sz="2400" i="1" dirty="0"/>
          </a:p>
          <a:p>
            <a:r>
              <a:rPr lang="en-US" sz="2400" dirty="0" err="1"/>
              <a:t>Razlikuje</a:t>
            </a:r>
            <a:r>
              <a:rPr lang="en-US" sz="2400" dirty="0"/>
              <a:t> se od od </a:t>
            </a:r>
            <a:r>
              <a:rPr lang="en-US" sz="2400" dirty="0" err="1"/>
              <a:t>uzorka</a:t>
            </a:r>
            <a:r>
              <a:rPr lang="en-US" sz="2400" dirty="0"/>
              <a:t> do </a:t>
            </a:r>
            <a:r>
              <a:rPr lang="en-US" sz="2400" dirty="0" err="1"/>
              <a:t>populacije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 err="1"/>
              <a:t>Standardna</a:t>
            </a:r>
            <a:r>
              <a:rPr lang="en-US" sz="2400" dirty="0"/>
              <a:t>  </a:t>
            </a:r>
            <a:r>
              <a:rPr lang="en-US" sz="2400" dirty="0" err="1"/>
              <a:t>devijacija</a:t>
            </a:r>
            <a:r>
              <a:rPr lang="en-US" sz="2400" dirty="0"/>
              <a:t> – </a:t>
            </a:r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korišćena</a:t>
            </a:r>
            <a:r>
              <a:rPr lang="en-US" sz="2400" dirty="0"/>
              <a:t> </a:t>
            </a:r>
            <a:r>
              <a:rPr lang="en-US" sz="2400" dirty="0" err="1"/>
              <a:t>mjera</a:t>
            </a:r>
            <a:r>
              <a:rPr lang="en-US" sz="2400" dirty="0"/>
              <a:t> </a:t>
            </a:r>
            <a:r>
              <a:rPr lang="en-US" sz="2400" dirty="0" err="1"/>
              <a:t>varijacije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SD je </a:t>
            </a:r>
            <a:r>
              <a:rPr lang="en-US" sz="2400" dirty="0" err="1"/>
              <a:t>samo</a:t>
            </a:r>
            <a:r>
              <a:rPr lang="en-US" sz="2400" dirty="0"/>
              <a:t> </a:t>
            </a:r>
            <a:r>
              <a:rPr lang="en-US" sz="2400" dirty="0" err="1"/>
              <a:t>korijenovana</a:t>
            </a:r>
            <a:r>
              <a:rPr lang="en-US" sz="2400" dirty="0"/>
              <a:t> </a:t>
            </a:r>
            <a:r>
              <a:rPr lang="en-US" sz="2400" dirty="0" err="1"/>
              <a:t>varijansa</a:t>
            </a:r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961971" y="2673685"/>
          <a:ext cx="3373438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quation" r:id="rId3" imgW="1143000" imgH="609480" progId="Equation.3">
                  <p:embed/>
                </p:oleObj>
              </mc:Choice>
              <mc:Fallback>
                <p:oleObj name="Equation" r:id="rId3" imgW="114300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1971" y="2673685"/>
                        <a:ext cx="3373438" cy="1800225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7654819" y="4840858"/>
            <a:ext cx="430505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/>
              <a:t>   = </a:t>
            </a:r>
            <a:r>
              <a:rPr lang="sl-SI" altLang="en-US" sz="2400" dirty="0"/>
              <a:t>aritmetička  sredina</a:t>
            </a:r>
            <a:endParaRPr lang="en-US" altLang="en-US" sz="2400" dirty="0"/>
          </a:p>
          <a:p>
            <a:pPr>
              <a:spcBef>
                <a:spcPct val="50000"/>
              </a:spcBef>
            </a:pPr>
            <a:r>
              <a:rPr lang="en-US" altLang="en-US" sz="2400" dirty="0"/>
              <a:t>n = </a:t>
            </a:r>
            <a:r>
              <a:rPr lang="sl-SI" altLang="en-US" sz="2400" dirty="0"/>
              <a:t>veličina uzorka</a:t>
            </a:r>
            <a:endParaRPr lang="en-US" altLang="en-US" sz="2400" dirty="0"/>
          </a:p>
          <a:p>
            <a:pPr>
              <a:spcBef>
                <a:spcPct val="50000"/>
              </a:spcBef>
            </a:pPr>
            <a:r>
              <a:rPr lang="en-US" altLang="en-US" sz="2400" dirty="0"/>
              <a:t>X</a:t>
            </a:r>
            <a:r>
              <a:rPr lang="en-US" altLang="en-US" sz="2400" baseline="-25000" dirty="0"/>
              <a:t>i</a:t>
            </a:r>
            <a:r>
              <a:rPr lang="en-US" altLang="en-US" sz="2400" dirty="0"/>
              <a:t> = i</a:t>
            </a:r>
            <a:r>
              <a:rPr lang="en-US" altLang="en-US" sz="2400" baseline="30000" dirty="0"/>
              <a:t>t</a:t>
            </a:r>
            <a:r>
              <a:rPr lang="sl-SI" altLang="en-US" sz="2400" baseline="30000" dirty="0"/>
              <a:t>a</a:t>
            </a:r>
            <a:r>
              <a:rPr lang="sl-SI" altLang="en-US" sz="2400" dirty="0"/>
              <a:t> vrijednost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vari</a:t>
            </a:r>
            <a:r>
              <a:rPr lang="sl-SI" altLang="en-US" sz="2400" dirty="0"/>
              <a:t>j</a:t>
            </a:r>
            <a:r>
              <a:rPr lang="en-US" altLang="en-US" sz="2400" dirty="0"/>
              <a:t>able X</a:t>
            </a: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7642302" y="4840858"/>
          <a:ext cx="319669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302" y="4840858"/>
                        <a:ext cx="319669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3156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324" y="750644"/>
            <a:ext cx="8761413" cy="706964"/>
          </a:xfrm>
        </p:spPr>
        <p:txBody>
          <a:bodyPr/>
          <a:lstStyle/>
          <a:p>
            <a:r>
              <a:rPr lang="en-US"/>
              <a:t>Računanje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957" y="2408663"/>
            <a:ext cx="10928194" cy="4014439"/>
          </a:xfrm>
        </p:spPr>
        <p:txBody>
          <a:bodyPr>
            <a:normAutofit fontScale="92500"/>
          </a:bodyPr>
          <a:lstStyle/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1: </a:t>
            </a:r>
            <a:r>
              <a:rPr lang="en-US" sz="2000" dirty="0" err="1">
                <a:solidFill>
                  <a:schemeClr val="tx1"/>
                </a:solidFill>
              </a:rPr>
              <a:t>Pronađi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aritmetičku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sredinu</a:t>
            </a: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2: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/>
              <a:t>Od </a:t>
            </a:r>
            <a:r>
              <a:rPr lang="en-US" sz="2000" dirty="0" err="1"/>
              <a:t>svake</a:t>
            </a:r>
            <a:r>
              <a:rPr lang="en-US" sz="2000" dirty="0"/>
              <a:t> </a:t>
            </a:r>
            <a:r>
              <a:rPr lang="en-US" sz="2000" dirty="0" err="1"/>
              <a:t>pojedinačne</a:t>
            </a:r>
            <a:r>
              <a:rPr lang="en-US" sz="2000" dirty="0"/>
              <a:t> </a:t>
            </a:r>
            <a:r>
              <a:rPr lang="en-US" sz="2000" dirty="0" err="1"/>
              <a:t>vrijednosti</a:t>
            </a:r>
            <a:r>
              <a:rPr lang="en-US" sz="2000" dirty="0"/>
              <a:t> </a:t>
            </a:r>
            <a:r>
              <a:rPr lang="en-US" sz="2000" dirty="0" err="1"/>
              <a:t>oduzmi</a:t>
            </a:r>
            <a:r>
              <a:rPr lang="en-US" sz="2000" dirty="0"/>
              <a:t> </a:t>
            </a:r>
            <a:r>
              <a:rPr lang="en-US" sz="2000" dirty="0" err="1"/>
              <a:t>aritmetičku</a:t>
            </a:r>
            <a:r>
              <a:rPr lang="en-US" sz="2000" dirty="0"/>
              <a:t> </a:t>
            </a:r>
            <a:r>
              <a:rPr lang="en-US" sz="2000" dirty="0" err="1"/>
              <a:t>sredinu</a:t>
            </a:r>
            <a:r>
              <a:rPr lang="en-US" sz="2000" dirty="0"/>
              <a:t> (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odredi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distancu</a:t>
            </a:r>
            <a:r>
              <a:rPr lang="en-US" sz="2000" dirty="0"/>
              <a:t>)</a:t>
            </a:r>
            <a:br>
              <a:rPr lang="en-US" sz="2000" dirty="0"/>
            </a:br>
            <a:endParaRPr lang="en-US" sz="2000" dirty="0"/>
          </a:p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3: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Kvadrirati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dobijenu</a:t>
            </a:r>
            <a:r>
              <a:rPr lang="en-US" sz="2000" dirty="0"/>
              <a:t> </a:t>
            </a:r>
            <a:r>
              <a:rPr lang="en-US" sz="2000" dirty="0" err="1"/>
              <a:t>distancu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4: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Saberi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sve</a:t>
            </a:r>
            <a:r>
              <a:rPr lang="en-US" sz="2000" dirty="0"/>
              <a:t> </a:t>
            </a:r>
            <a:r>
              <a:rPr lang="en-US" sz="2000" dirty="0" err="1"/>
              <a:t>kvadrirane</a:t>
            </a:r>
            <a:r>
              <a:rPr lang="en-US" sz="2000" dirty="0"/>
              <a:t> distance</a:t>
            </a:r>
            <a:br>
              <a:rPr lang="en-US" sz="2000" dirty="0"/>
            </a:br>
            <a:endParaRPr lang="en-US" sz="2000" dirty="0"/>
          </a:p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5: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Podijeli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brojem</a:t>
            </a:r>
            <a:r>
              <a:rPr lang="en-US" sz="2000" dirty="0"/>
              <a:t> </a:t>
            </a:r>
            <a:r>
              <a:rPr lang="en-US" sz="2000" dirty="0" err="1"/>
              <a:t>opservacija</a:t>
            </a:r>
            <a:r>
              <a:rPr lang="en-US" sz="2000" dirty="0"/>
              <a:t> (</a:t>
            </a:r>
            <a:r>
              <a:rPr lang="en-US" sz="2000" dirty="0" err="1"/>
              <a:t>ili</a:t>
            </a:r>
            <a:r>
              <a:rPr lang="en-US" sz="2000" dirty="0"/>
              <a:t> N – 1, </a:t>
            </a:r>
            <a:r>
              <a:rPr lang="en-US" sz="2000" dirty="0" err="1"/>
              <a:t>ukoliko</a:t>
            </a:r>
            <a:r>
              <a:rPr lang="en-US" sz="2000" dirty="0"/>
              <a:t> je </a:t>
            </a:r>
            <a:r>
              <a:rPr lang="en-US" sz="2000" dirty="0" err="1"/>
              <a:t>uzorak</a:t>
            </a:r>
            <a:r>
              <a:rPr lang="en-US" sz="2000" dirty="0"/>
              <a:t>)  	  </a:t>
            </a:r>
            <a:r>
              <a:rPr lang="en-US" sz="2000" b="1" dirty="0">
                <a:solidFill>
                  <a:srgbClr val="FF0000"/>
                </a:solidFill>
              </a:rPr>
              <a:t>(VARIJANSA)</a:t>
            </a:r>
            <a:br>
              <a:rPr lang="en-US" sz="2000" b="1" dirty="0">
                <a:solidFill>
                  <a:srgbClr val="FF0000"/>
                </a:solidFill>
              </a:rPr>
            </a:b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Korak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6: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Izračunaj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kvadratni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korijen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/>
              <a:t>iz</a:t>
            </a:r>
            <a:r>
              <a:rPr lang="en-US" sz="2000" dirty="0"/>
              <a:t> </a:t>
            </a:r>
            <a:r>
              <a:rPr lang="en-US" sz="2000" dirty="0" err="1"/>
              <a:t>dobijene</a:t>
            </a:r>
            <a:r>
              <a:rPr lang="en-US" sz="2000" dirty="0"/>
              <a:t> </a:t>
            </a:r>
            <a:r>
              <a:rPr lang="en-US" sz="2000" dirty="0" err="1"/>
              <a:t>vrijednosti</a:t>
            </a:r>
            <a:r>
              <a:rPr lang="en-US" sz="2000" dirty="0"/>
              <a:t>		</a:t>
            </a:r>
            <a:r>
              <a:rPr lang="en-US" sz="2000" b="1" dirty="0">
                <a:solidFill>
                  <a:srgbClr val="FF0000"/>
                </a:solidFill>
              </a:rPr>
              <a:t>  	  (STAND. DEV)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725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Zašto</a:t>
            </a:r>
            <a:r>
              <a:rPr lang="en-US" dirty="0"/>
              <a:t> </a:t>
            </a:r>
            <a:r>
              <a:rPr lang="en-US" dirty="0" err="1"/>
              <a:t>kvadriramo</a:t>
            </a:r>
            <a:r>
              <a:rPr lang="en-US" dirty="0"/>
              <a:t> distance?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3" y="2420279"/>
            <a:ext cx="9451435" cy="413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547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 </a:t>
            </a:r>
            <a:r>
              <a:rPr lang="en-US" dirty="0" err="1"/>
              <a:t>praksi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851" y="2345615"/>
            <a:ext cx="9046570" cy="4512385"/>
          </a:xfrm>
        </p:spPr>
      </p:pic>
    </p:spTree>
    <p:extLst>
      <p:ext uri="{BB962C8B-B14F-4D97-AF65-F5344CB8AC3E}">
        <p14:creationId xmlns:p14="http://schemas.microsoft.com/office/powerpoint/2010/main" val="987338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010" y="777725"/>
            <a:ext cx="8761413" cy="706964"/>
          </a:xfrm>
        </p:spPr>
        <p:txBody>
          <a:bodyPr/>
          <a:lstStyle/>
          <a:p>
            <a:r>
              <a:rPr lang="en-US" dirty="0" err="1"/>
              <a:t>Mjere</a:t>
            </a:r>
            <a:r>
              <a:rPr lang="en-US" dirty="0"/>
              <a:t> </a:t>
            </a:r>
            <a:r>
              <a:rPr lang="en-US" dirty="0" err="1"/>
              <a:t>centralne</a:t>
            </a:r>
            <a:r>
              <a:rPr lang="en-US" dirty="0"/>
              <a:t> </a:t>
            </a:r>
            <a:r>
              <a:rPr lang="en-US" dirty="0" err="1"/>
              <a:t>tendencije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02" y="2389129"/>
            <a:ext cx="10885714" cy="4637313"/>
          </a:xfrm>
        </p:spPr>
        <p:txBody>
          <a:bodyPr>
            <a:noAutofit/>
          </a:bodyPr>
          <a:lstStyle/>
          <a:p>
            <a:r>
              <a:rPr lang="en-US" b="1" dirty="0" err="1"/>
              <a:t>Svrha</a:t>
            </a:r>
            <a:r>
              <a:rPr lang="en-US" b="1" dirty="0"/>
              <a:t> </a:t>
            </a:r>
            <a:r>
              <a:rPr lang="en-US" dirty="0" err="1"/>
              <a:t>deskriptivne</a:t>
            </a:r>
            <a:r>
              <a:rPr lang="en-US" dirty="0"/>
              <a:t> </a:t>
            </a:r>
            <a:r>
              <a:rPr lang="en-US" dirty="0" err="1"/>
              <a:t>statistike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 err="1"/>
              <a:t>organizovanje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sumiranje</a:t>
            </a:r>
            <a:r>
              <a:rPr lang="en-US" dirty="0"/>
              <a:t> seta </a:t>
            </a:r>
            <a:r>
              <a:rPr lang="en-US" dirty="0" err="1"/>
              <a:t>vrijednosti</a:t>
            </a:r>
            <a:endParaRPr lang="en-US" dirty="0"/>
          </a:p>
          <a:p>
            <a:r>
              <a:rPr lang="en-US" dirty="0" err="1"/>
              <a:t>Cilje</a:t>
            </a:r>
            <a:r>
              <a:rPr lang="en-US" dirty="0"/>
              <a:t> je </a:t>
            </a:r>
            <a:r>
              <a:rPr lang="en-US" dirty="0" err="1"/>
              <a:t>pronalaženje</a:t>
            </a:r>
            <a:r>
              <a:rPr lang="en-US" dirty="0"/>
              <a:t> </a:t>
            </a:r>
            <a:r>
              <a:rPr lang="en-US" b="1" dirty="0" err="1"/>
              <a:t>jedne</a:t>
            </a:r>
            <a:r>
              <a:rPr lang="en-US" b="1" dirty="0"/>
              <a:t> </a:t>
            </a:r>
            <a:r>
              <a:rPr lang="en-US" dirty="0" err="1"/>
              <a:t>vrijednosti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najbolje</a:t>
            </a:r>
            <a:r>
              <a:rPr lang="en-US" dirty="0"/>
              <a:t> </a:t>
            </a:r>
            <a:r>
              <a:rPr lang="en-US" dirty="0" err="1"/>
              <a:t>predstavlja</a:t>
            </a:r>
            <a:r>
              <a:rPr lang="en-US" dirty="0"/>
              <a:t> </a:t>
            </a:r>
            <a:r>
              <a:rPr lang="en-US" dirty="0" err="1"/>
              <a:t>cijeli</a:t>
            </a:r>
            <a:r>
              <a:rPr lang="en-US" dirty="0"/>
              <a:t> set </a:t>
            </a:r>
            <a:r>
              <a:rPr lang="en-US" dirty="0" err="1"/>
              <a:t>vrijednosti</a:t>
            </a:r>
            <a:endParaRPr lang="en-US" dirty="0"/>
          </a:p>
          <a:p>
            <a:endParaRPr lang="en-US" dirty="0"/>
          </a:p>
          <a:p>
            <a:r>
              <a:rPr lang="en-US" b="1" dirty="0" err="1">
                <a:solidFill>
                  <a:schemeClr val="accent3">
                    <a:lumMod val="75000"/>
                  </a:schemeClr>
                </a:solidFill>
              </a:rPr>
              <a:t>Definicija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en-US" i="1" dirty="0" err="1"/>
              <a:t>Centralna</a:t>
            </a:r>
            <a:r>
              <a:rPr lang="en-US" i="1" dirty="0"/>
              <a:t> </a:t>
            </a:r>
            <a:r>
              <a:rPr lang="en-US" i="1" dirty="0" err="1"/>
              <a:t>tendencija</a:t>
            </a:r>
            <a:r>
              <a:rPr lang="en-US" i="1" dirty="0"/>
              <a:t> je </a:t>
            </a:r>
            <a:r>
              <a:rPr lang="en-US" i="1" dirty="0" err="1"/>
              <a:t>statistička</a:t>
            </a:r>
            <a:r>
              <a:rPr lang="en-US" i="1" dirty="0"/>
              <a:t> </a:t>
            </a:r>
            <a:r>
              <a:rPr lang="en-US" i="1" dirty="0" err="1"/>
              <a:t>mjera</a:t>
            </a:r>
            <a:r>
              <a:rPr lang="en-US" i="1" dirty="0"/>
              <a:t> </a:t>
            </a:r>
            <a:r>
              <a:rPr lang="en-US" i="1" dirty="0" err="1"/>
              <a:t>koja</a:t>
            </a:r>
            <a:r>
              <a:rPr lang="en-US" i="1" dirty="0"/>
              <a:t> </a:t>
            </a:r>
            <a:r>
              <a:rPr lang="en-US" i="1" dirty="0" err="1"/>
              <a:t>pokušava</a:t>
            </a:r>
            <a:r>
              <a:rPr lang="en-US" i="1" dirty="0"/>
              <a:t> </a:t>
            </a:r>
            <a:r>
              <a:rPr lang="en-US" i="1" dirty="0" err="1"/>
              <a:t>odrediti</a:t>
            </a:r>
            <a:r>
              <a:rPr lang="en-US" i="1" dirty="0"/>
              <a:t> </a:t>
            </a:r>
            <a:r>
              <a:rPr lang="en-US" i="1" dirty="0" err="1"/>
              <a:t>jednu</a:t>
            </a:r>
            <a:r>
              <a:rPr lang="en-US" i="1" dirty="0"/>
              <a:t> </a:t>
            </a:r>
            <a:r>
              <a:rPr lang="en-US" i="1" dirty="0" err="1"/>
              <a:t>vrijednost</a:t>
            </a:r>
            <a:r>
              <a:rPr lang="en-US" i="1" dirty="0"/>
              <a:t> </a:t>
            </a:r>
            <a:r>
              <a:rPr lang="en-US" i="1" dirty="0" err="1"/>
              <a:t>koja</a:t>
            </a:r>
            <a:r>
              <a:rPr lang="en-US" i="1" dirty="0"/>
              <a:t> je </a:t>
            </a:r>
            <a:r>
              <a:rPr lang="en-US" i="1" dirty="0" err="1"/>
              <a:t>najtipičnija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i="1" dirty="0" err="1"/>
              <a:t>najreprezentativnija</a:t>
            </a:r>
            <a:r>
              <a:rPr lang="en-US" i="1" dirty="0"/>
              <a:t> za </a:t>
            </a:r>
            <a:r>
              <a:rPr lang="en-US" i="1" dirty="0" err="1"/>
              <a:t>određenu</a:t>
            </a:r>
            <a:r>
              <a:rPr lang="en-US" i="1" dirty="0"/>
              <a:t> </a:t>
            </a:r>
            <a:r>
              <a:rPr lang="en-US" i="1" dirty="0" err="1"/>
              <a:t>grupu</a:t>
            </a:r>
            <a:r>
              <a:rPr lang="en-US" i="1" dirty="0"/>
              <a:t> </a:t>
            </a:r>
            <a:r>
              <a:rPr lang="en-US" i="1" dirty="0" err="1"/>
              <a:t>podataka</a:t>
            </a:r>
            <a:r>
              <a:rPr lang="en-US" i="1" dirty="0"/>
              <a:t>.</a:t>
            </a:r>
          </a:p>
          <a:p>
            <a:endParaRPr lang="en-US" b="1" i="1" dirty="0"/>
          </a:p>
          <a:p>
            <a:r>
              <a:rPr lang="en-US" dirty="0" err="1"/>
              <a:t>Korisne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pravljenje</a:t>
            </a:r>
            <a:r>
              <a:rPr lang="en-US" dirty="0"/>
              <a:t> </a:t>
            </a:r>
            <a:r>
              <a:rPr lang="en-US" b="1" dirty="0" err="1"/>
              <a:t>komparacija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Ne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standardizovana</a:t>
            </a:r>
            <a:r>
              <a:rPr lang="en-US" dirty="0"/>
              <a:t> </a:t>
            </a:r>
            <a:r>
              <a:rPr lang="en-US" b="1" dirty="0" err="1"/>
              <a:t>procedura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određivanje</a:t>
            </a:r>
            <a:r>
              <a:rPr lang="en-US" dirty="0"/>
              <a:t> </a:t>
            </a:r>
            <a:r>
              <a:rPr lang="en-US" dirty="0" err="1"/>
              <a:t>adekvatne</a:t>
            </a:r>
            <a:r>
              <a:rPr lang="en-US" dirty="0"/>
              <a:t> </a:t>
            </a:r>
            <a:r>
              <a:rPr lang="en-US" dirty="0" err="1"/>
              <a:t>mjere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Najčešće</a:t>
            </a:r>
            <a:r>
              <a:rPr lang="en-US" dirty="0"/>
              <a:t> </a:t>
            </a:r>
            <a:r>
              <a:rPr lang="en-US" dirty="0" err="1"/>
              <a:t>korišćenje</a:t>
            </a:r>
            <a:r>
              <a:rPr lang="en-US" dirty="0"/>
              <a:t> </a:t>
            </a:r>
            <a:r>
              <a:rPr lang="en-US" dirty="0" err="1"/>
              <a:t>mjere</a:t>
            </a:r>
            <a:r>
              <a:rPr lang="en-US" dirty="0"/>
              <a:t>: </a:t>
            </a:r>
            <a:r>
              <a:rPr lang="en-US" b="1" dirty="0" err="1"/>
              <a:t>aritmetička</a:t>
            </a:r>
            <a:r>
              <a:rPr lang="en-US" b="1" dirty="0"/>
              <a:t> </a:t>
            </a:r>
            <a:r>
              <a:rPr lang="en-US" b="1" dirty="0" err="1"/>
              <a:t>sredina</a:t>
            </a:r>
            <a:r>
              <a:rPr lang="en-US" dirty="0"/>
              <a:t>, </a:t>
            </a:r>
            <a:r>
              <a:rPr lang="en-US" b="1" dirty="0" err="1"/>
              <a:t>medijana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/>
              <a:t>modus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819068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07628"/>
          </a:xfrm>
        </p:spPr>
      </p:pic>
      <p:sp>
        <p:nvSpPr>
          <p:cNvPr id="5" name="TextBox 4"/>
          <p:cNvSpPr txBox="1"/>
          <p:nvPr/>
        </p:nvSpPr>
        <p:spPr>
          <a:xfrm>
            <a:off x="959004" y="5307628"/>
            <a:ext cx="9723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x-none" sz="2800" dirty="0"/>
              <a:t>Empirijsko pravilo: </a:t>
            </a:r>
            <a:r>
              <a:rPr lang="hr-HR" sz="2800" dirty="0"/>
              <a:t> </a:t>
            </a:r>
            <a:r>
              <a:rPr lang="x-none" sz="2800" dirty="0"/>
              <a:t>+- 1SD (68%)</a:t>
            </a:r>
          </a:p>
          <a:p>
            <a:pPr marL="777240" lvl="5" indent="0">
              <a:buNone/>
            </a:pPr>
            <a:r>
              <a:rPr lang="x-none" sz="2800" dirty="0"/>
              <a:t>			    </a:t>
            </a:r>
            <a:r>
              <a:rPr lang="hr-HR" sz="2800" dirty="0"/>
              <a:t>						</a:t>
            </a:r>
            <a:r>
              <a:rPr lang="x-none" sz="2800" dirty="0"/>
              <a:t>+- 2SD (95%)</a:t>
            </a:r>
          </a:p>
          <a:p>
            <a:pPr marL="777240" lvl="5" indent="0">
              <a:buNone/>
            </a:pPr>
            <a:r>
              <a:rPr lang="x-none" sz="2800" dirty="0"/>
              <a:t>			    </a:t>
            </a:r>
            <a:r>
              <a:rPr lang="hr-HR" sz="2800" dirty="0"/>
              <a:t>						</a:t>
            </a:r>
            <a:r>
              <a:rPr lang="x-none" sz="2800" dirty="0"/>
              <a:t>+- 3SD (99.7%)</a:t>
            </a:r>
          </a:p>
        </p:txBody>
      </p:sp>
    </p:spTree>
    <p:extLst>
      <p:ext uri="{BB962C8B-B14F-4D97-AF65-F5344CB8AC3E}">
        <p14:creationId xmlns:p14="http://schemas.microsoft.com/office/powerpoint/2010/main" val="17012909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9795" y="1380051"/>
            <a:ext cx="11857463" cy="2677648"/>
          </a:xfrm>
        </p:spPr>
        <p:txBody>
          <a:bodyPr/>
          <a:lstStyle/>
          <a:p>
            <a:r>
              <a:rPr lang="en-US" sz="4800" dirty="0" err="1">
                <a:solidFill>
                  <a:srgbClr val="92D050"/>
                </a:solidFill>
              </a:rPr>
              <a:t>Zašto</a:t>
            </a:r>
            <a:r>
              <a:rPr lang="en-US" sz="4800" dirty="0">
                <a:solidFill>
                  <a:srgbClr val="92D050"/>
                </a:solidFill>
              </a:rPr>
              <a:t> </a:t>
            </a:r>
            <a:r>
              <a:rPr lang="en-US" sz="4800" dirty="0" err="1">
                <a:solidFill>
                  <a:srgbClr val="92D050"/>
                </a:solidFill>
              </a:rPr>
              <a:t>marimo</a:t>
            </a:r>
            <a:r>
              <a:rPr lang="en-US" sz="4800" dirty="0">
                <a:solidFill>
                  <a:srgbClr val="92D050"/>
                </a:solidFill>
              </a:rPr>
              <a:t> </a:t>
            </a:r>
            <a:r>
              <a:rPr lang="en-US" sz="4800" dirty="0" err="1">
                <a:solidFill>
                  <a:srgbClr val="92D050"/>
                </a:solidFill>
              </a:rPr>
              <a:t>za</a:t>
            </a:r>
            <a:r>
              <a:rPr lang="en-US" sz="4800" dirty="0">
                <a:solidFill>
                  <a:srgbClr val="92D050"/>
                </a:solidFill>
              </a:rPr>
              <a:t> </a:t>
            </a:r>
            <a:r>
              <a:rPr lang="en-US" sz="4800" dirty="0" err="1">
                <a:solidFill>
                  <a:srgbClr val="92D050"/>
                </a:solidFill>
              </a:rPr>
              <a:t>empirijsko</a:t>
            </a:r>
            <a:r>
              <a:rPr lang="en-US" sz="4800" dirty="0">
                <a:solidFill>
                  <a:srgbClr val="92D050"/>
                </a:solidFill>
              </a:rPr>
              <a:t> </a:t>
            </a:r>
            <a:r>
              <a:rPr lang="en-US" sz="4800" dirty="0" err="1">
                <a:solidFill>
                  <a:srgbClr val="92D050"/>
                </a:solidFill>
              </a:rPr>
              <a:t>pravilo</a:t>
            </a:r>
            <a:r>
              <a:rPr lang="en-US" sz="4800" dirty="0">
                <a:solidFill>
                  <a:srgbClr val="92D050"/>
                </a:solidFill>
              </a:rPr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016704"/>
            <a:ext cx="8825658" cy="861420"/>
          </a:xfrm>
        </p:spPr>
        <p:txBody>
          <a:bodyPr/>
          <a:lstStyle/>
          <a:p>
            <a:r>
              <a:rPr lang="x-none" dirty="0"/>
              <a:t>Metodologija političkih nauka</a:t>
            </a:r>
            <a:r>
              <a:rPr lang="hr-HR" dirty="0"/>
              <a:t>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92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75184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Aritmetička</a:t>
            </a:r>
            <a:r>
              <a:rPr lang="en-US" dirty="0"/>
              <a:t> </a:t>
            </a:r>
            <a:r>
              <a:rPr lang="en-US" dirty="0" err="1"/>
              <a:t>sredina</a:t>
            </a:r>
            <a:r>
              <a:rPr lang="en-US" dirty="0"/>
              <a:t> (</a:t>
            </a:r>
            <a:r>
              <a:rPr lang="en-US" dirty="0" err="1"/>
              <a:t>prosjek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742" y="2525485"/>
            <a:ext cx="8382001" cy="3984171"/>
          </a:xfrm>
        </p:spPr>
        <p:txBody>
          <a:bodyPr>
            <a:normAutofit lnSpcReduction="10000"/>
          </a:bodyPr>
          <a:lstStyle/>
          <a:p>
            <a:r>
              <a:rPr lang="en-US" sz="2000" dirty="0" err="1"/>
              <a:t>Najčešće</a:t>
            </a:r>
            <a:r>
              <a:rPr lang="en-US" sz="2000" dirty="0"/>
              <a:t> </a:t>
            </a:r>
            <a:r>
              <a:rPr lang="en-US" sz="2000" dirty="0" err="1"/>
              <a:t>korišćena</a:t>
            </a:r>
            <a:r>
              <a:rPr lang="en-US" sz="2000" dirty="0"/>
              <a:t> </a:t>
            </a:r>
            <a:r>
              <a:rPr lang="en-US" sz="2000" dirty="0" err="1"/>
              <a:t>mjera</a:t>
            </a:r>
            <a:r>
              <a:rPr lang="en-US" sz="2000" dirty="0"/>
              <a:t> </a:t>
            </a:r>
            <a:r>
              <a:rPr lang="en-US" sz="2000" dirty="0" err="1"/>
              <a:t>centralne</a:t>
            </a:r>
            <a:r>
              <a:rPr lang="en-US" sz="2000" dirty="0"/>
              <a:t> </a:t>
            </a:r>
            <a:r>
              <a:rPr lang="en-US" sz="2000" dirty="0" err="1"/>
              <a:t>tendencije</a:t>
            </a:r>
            <a:endParaRPr lang="en-US" sz="2000" dirty="0"/>
          </a:p>
          <a:p>
            <a:r>
              <a:rPr lang="en-US" sz="2000" dirty="0" err="1"/>
              <a:t>Računanje</a:t>
            </a:r>
            <a:r>
              <a:rPr lang="en-US" sz="2000" dirty="0"/>
              <a:t>: </a:t>
            </a:r>
            <a:r>
              <a:rPr lang="en-US" sz="2000" b="1" dirty="0" err="1"/>
              <a:t>sabrati</a:t>
            </a:r>
            <a:r>
              <a:rPr lang="en-US" sz="2000" b="1" dirty="0"/>
              <a:t> </a:t>
            </a:r>
            <a:r>
              <a:rPr lang="en-US" sz="2000" b="1" dirty="0" err="1"/>
              <a:t>sve</a:t>
            </a:r>
            <a:r>
              <a:rPr lang="en-US" sz="2000" b="1" dirty="0"/>
              <a:t> </a:t>
            </a:r>
            <a:r>
              <a:rPr lang="en-US" sz="2000" b="1" dirty="0" err="1"/>
              <a:t>vrijednost</a:t>
            </a:r>
            <a:r>
              <a:rPr lang="en-US" sz="2000" b="1" dirty="0"/>
              <a:t> </a:t>
            </a:r>
            <a:r>
              <a:rPr lang="en-US" sz="2000" dirty="0"/>
              <a:t>i </a:t>
            </a:r>
            <a:r>
              <a:rPr lang="en-US" sz="2000" b="1" dirty="0" err="1"/>
              <a:t>podijeliti</a:t>
            </a:r>
            <a:r>
              <a:rPr lang="en-US" sz="2000" b="1" dirty="0"/>
              <a:t> </a:t>
            </a:r>
            <a:r>
              <a:rPr lang="en-US" sz="2000" b="1" dirty="0" err="1"/>
              <a:t>sa</a:t>
            </a:r>
            <a:r>
              <a:rPr lang="en-US" sz="2000" b="1" dirty="0"/>
              <a:t> </a:t>
            </a:r>
            <a:r>
              <a:rPr lang="en-US" sz="2000" b="1" dirty="0" err="1"/>
              <a:t>brojem</a:t>
            </a:r>
            <a:r>
              <a:rPr lang="en-US" sz="2000" b="1" dirty="0"/>
              <a:t> </a:t>
            </a:r>
            <a:r>
              <a:rPr lang="en-US" sz="2000" b="1" dirty="0" err="1"/>
              <a:t>vrijednosti</a:t>
            </a:r>
            <a:r>
              <a:rPr lang="en-US" sz="2000" b="1" dirty="0"/>
              <a:t> u </a:t>
            </a:r>
            <a:r>
              <a:rPr lang="en-US" sz="2000" b="1" dirty="0" err="1"/>
              <a:t>setu</a:t>
            </a:r>
            <a:endParaRPr lang="en-US" sz="2000" dirty="0"/>
          </a:p>
          <a:p>
            <a:r>
              <a:rPr lang="en-US" sz="2000" dirty="0" err="1"/>
              <a:t>Formalna</a:t>
            </a:r>
            <a:r>
              <a:rPr lang="en-US" sz="2000" dirty="0"/>
              <a:t> </a:t>
            </a:r>
            <a:r>
              <a:rPr lang="en-US" sz="2000" dirty="0" err="1"/>
              <a:t>notacija</a:t>
            </a:r>
            <a:r>
              <a:rPr lang="en-US" sz="2000" dirty="0"/>
              <a:t>: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Drugačije</a:t>
            </a:r>
            <a:r>
              <a:rPr lang="en-US" sz="2000" dirty="0"/>
              <a:t> </a:t>
            </a:r>
            <a:r>
              <a:rPr lang="en-US" sz="2000" dirty="0" err="1"/>
              <a:t>obilježena</a:t>
            </a:r>
            <a:r>
              <a:rPr lang="en-US" sz="2000" dirty="0"/>
              <a:t> </a:t>
            </a:r>
            <a:r>
              <a:rPr lang="en-US" sz="2000" dirty="0" err="1"/>
              <a:t>shodno</a:t>
            </a:r>
            <a:r>
              <a:rPr lang="en-US" sz="2000" dirty="0"/>
              <a:t> tome da li se </a:t>
            </a:r>
            <a:r>
              <a:rPr lang="en-US" sz="2000" dirty="0" err="1"/>
              <a:t>odnosi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prosek</a:t>
            </a:r>
            <a:r>
              <a:rPr lang="en-US" sz="2000" dirty="0"/>
              <a:t> u </a:t>
            </a:r>
            <a:r>
              <a:rPr lang="en-US" sz="2000" dirty="0" err="1"/>
              <a:t>uzorku</a:t>
            </a:r>
            <a:r>
              <a:rPr lang="en-US" sz="2000" dirty="0"/>
              <a:t> </a:t>
            </a:r>
            <a:r>
              <a:rPr lang="en-US" sz="2000" dirty="0" err="1"/>
              <a:t>ili</a:t>
            </a:r>
            <a:r>
              <a:rPr lang="en-US" sz="2000" dirty="0"/>
              <a:t> </a:t>
            </a:r>
            <a:r>
              <a:rPr lang="en-US" sz="2000" dirty="0" err="1"/>
              <a:t>populaciji</a:t>
            </a:r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665" y="3995056"/>
            <a:ext cx="4242708" cy="137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96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Alternativna</a:t>
            </a:r>
            <a:r>
              <a:rPr lang="en-US" dirty="0"/>
              <a:t> </a:t>
            </a:r>
            <a:r>
              <a:rPr lang="en-US" dirty="0" err="1"/>
              <a:t>definicija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863" y="2453267"/>
            <a:ext cx="9550726" cy="3902927"/>
          </a:xfrm>
        </p:spPr>
        <p:txBody>
          <a:bodyPr/>
          <a:lstStyle/>
          <a:p>
            <a:r>
              <a:rPr lang="en-US" dirty="0" err="1"/>
              <a:t>Prosjek</a:t>
            </a:r>
            <a:r>
              <a:rPr lang="en-US" dirty="0"/>
              <a:t> je </a:t>
            </a:r>
            <a:r>
              <a:rPr lang="en-US" dirty="0" err="1"/>
              <a:t>tačka</a:t>
            </a:r>
            <a:r>
              <a:rPr lang="en-US" dirty="0"/>
              <a:t> </a:t>
            </a:r>
            <a:r>
              <a:rPr lang="en-US" dirty="0" err="1"/>
              <a:t>balansa</a:t>
            </a:r>
            <a:r>
              <a:rPr lang="en-US" dirty="0"/>
              <a:t> </a:t>
            </a:r>
            <a:r>
              <a:rPr lang="en-US" dirty="0" err="1"/>
              <a:t>određene</a:t>
            </a:r>
            <a:r>
              <a:rPr lang="en-US" dirty="0"/>
              <a:t> </a:t>
            </a:r>
            <a:r>
              <a:rPr lang="en-US" dirty="0" err="1"/>
              <a:t>distribucije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err="1"/>
              <a:t>Zamislimo</a:t>
            </a:r>
            <a:r>
              <a:rPr lang="en-US" dirty="0"/>
              <a:t> </a:t>
            </a:r>
            <a:r>
              <a:rPr lang="en-US" dirty="0" err="1"/>
              <a:t>populaciju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sadrži</a:t>
            </a:r>
            <a:r>
              <a:rPr lang="en-US" dirty="0"/>
              <a:t> </a:t>
            </a:r>
            <a:r>
              <a:rPr lang="en-US" dirty="0" err="1"/>
              <a:t>sljedeće</a:t>
            </a:r>
            <a:r>
              <a:rPr lang="en-US" dirty="0"/>
              <a:t> </a:t>
            </a:r>
            <a:r>
              <a:rPr lang="en-US" dirty="0" err="1"/>
              <a:t>vrijednosti</a:t>
            </a:r>
            <a:r>
              <a:rPr lang="en-US" dirty="0"/>
              <a:t>: </a:t>
            </a:r>
            <a:r>
              <a:rPr lang="en-US" b="1" dirty="0"/>
              <a:t>1, 2, 6, 6, 10</a:t>
            </a:r>
            <a:r>
              <a:rPr lang="en-US" dirty="0"/>
              <a:t>. </a:t>
            </a:r>
          </a:p>
          <a:p>
            <a:r>
              <a:rPr lang="en-US" dirty="0" err="1"/>
              <a:t>Prosjek</a:t>
            </a:r>
            <a:r>
              <a:rPr lang="en-US" dirty="0"/>
              <a:t>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populaciji</a:t>
            </a:r>
            <a:r>
              <a:rPr lang="en-US" dirty="0"/>
              <a:t> je </a:t>
            </a:r>
            <a:r>
              <a:rPr lang="en-US" b="1" dirty="0"/>
              <a:t>5, </a:t>
            </a:r>
            <a:r>
              <a:rPr lang="en-US" dirty="0"/>
              <a:t>i </a:t>
            </a:r>
            <a:r>
              <a:rPr lang="en-US" dirty="0" err="1"/>
              <a:t>ako</a:t>
            </a:r>
            <a:r>
              <a:rPr lang="en-US" dirty="0"/>
              <a:t> je </a:t>
            </a:r>
            <a:r>
              <a:rPr lang="en-US" dirty="0" err="1"/>
              <a:t>prosjek</a:t>
            </a:r>
            <a:r>
              <a:rPr lang="en-US" dirty="0"/>
              <a:t> dobra </a:t>
            </a:r>
            <a:r>
              <a:rPr lang="en-US" dirty="0" err="1"/>
              <a:t>mjera</a:t>
            </a:r>
            <a:r>
              <a:rPr lang="en-US" dirty="0"/>
              <a:t> ova </a:t>
            </a:r>
            <a:r>
              <a:rPr lang="en-US" dirty="0" err="1"/>
              <a:t>vrijednost</a:t>
            </a:r>
            <a:r>
              <a:rPr lang="en-US" dirty="0"/>
              <a:t> bi </a:t>
            </a:r>
            <a:r>
              <a:rPr lang="en-US" dirty="0" err="1"/>
              <a:t>trrebala</a:t>
            </a:r>
            <a:r>
              <a:rPr lang="en-US" dirty="0"/>
              <a:t> </a:t>
            </a:r>
            <a:r>
              <a:rPr lang="en-US" dirty="0" err="1"/>
              <a:t>kvalitetno</a:t>
            </a:r>
            <a:r>
              <a:rPr lang="en-US" dirty="0"/>
              <a:t> </a:t>
            </a:r>
            <a:r>
              <a:rPr lang="en-US" dirty="0" err="1"/>
              <a:t>balansirati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err="1"/>
              <a:t>strane</a:t>
            </a:r>
            <a:endParaRPr lang="en-US" dirty="0"/>
          </a:p>
          <a:p>
            <a:r>
              <a:rPr lang="en-US" dirty="0" err="1"/>
              <a:t>Ukoliko</a:t>
            </a:r>
            <a:r>
              <a:rPr lang="en-US" dirty="0"/>
              <a:t> </a:t>
            </a:r>
            <a:r>
              <a:rPr lang="en-US" dirty="0" err="1"/>
              <a:t>saberemo</a:t>
            </a:r>
            <a:r>
              <a:rPr lang="en-US" dirty="0"/>
              <a:t> </a:t>
            </a:r>
            <a:r>
              <a:rPr lang="en-US" dirty="0" err="1"/>
              <a:t>pojedinačne</a:t>
            </a:r>
            <a:r>
              <a:rPr lang="en-US" dirty="0"/>
              <a:t> </a:t>
            </a:r>
            <a:r>
              <a:rPr lang="en-US" dirty="0" err="1"/>
              <a:t>udaljenostii</a:t>
            </a:r>
            <a:r>
              <a:rPr lang="en-US" dirty="0"/>
              <a:t> od </a:t>
            </a:r>
            <a:r>
              <a:rPr lang="en-US" dirty="0" err="1"/>
              <a:t>prosjeka</a:t>
            </a:r>
            <a:r>
              <a:rPr lang="en-US" dirty="0"/>
              <a:t> (</a:t>
            </a:r>
            <a:r>
              <a:rPr lang="en-US" dirty="0" err="1"/>
              <a:t>ispod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iznad</a:t>
            </a:r>
            <a:r>
              <a:rPr lang="en-US" dirty="0"/>
              <a:t>) </a:t>
            </a:r>
            <a:r>
              <a:rPr lang="en-US" dirty="0" err="1"/>
              <a:t>dobićemo</a:t>
            </a:r>
            <a:r>
              <a:rPr lang="en-US" dirty="0"/>
              <a:t> </a:t>
            </a:r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/>
              <a:t>broj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73" y="4617148"/>
            <a:ext cx="3559000" cy="2240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311" y="4483100"/>
            <a:ext cx="509270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3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148" y="829289"/>
            <a:ext cx="9505026" cy="706964"/>
          </a:xfrm>
        </p:spPr>
        <p:txBody>
          <a:bodyPr/>
          <a:lstStyle/>
          <a:p>
            <a:r>
              <a:rPr lang="en-US" dirty="0" err="1"/>
              <a:t>Računanje</a:t>
            </a:r>
            <a:r>
              <a:rPr lang="en-US" dirty="0"/>
              <a:t> </a:t>
            </a:r>
            <a:r>
              <a:rPr lang="en-US" dirty="0" err="1"/>
              <a:t>prosjeka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tebele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2598821"/>
            <a:ext cx="6087980" cy="3850105"/>
          </a:xfrm>
        </p:spPr>
        <p:txBody>
          <a:bodyPr>
            <a:normAutofit/>
          </a:bodyPr>
          <a:lstStyle/>
          <a:p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organizovane</a:t>
            </a:r>
            <a:r>
              <a:rPr lang="en-US" sz="2400" dirty="0"/>
              <a:t> u </a:t>
            </a:r>
            <a:r>
              <a:rPr lang="en-US" sz="2400" dirty="0" err="1"/>
              <a:t>tabele</a:t>
            </a:r>
            <a:r>
              <a:rPr lang="en-US" sz="2400" dirty="0"/>
              <a:t> </a:t>
            </a:r>
            <a:r>
              <a:rPr lang="en-US" sz="2400" dirty="0" err="1"/>
              <a:t>frekvencije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Uzimamo</a:t>
            </a:r>
            <a:r>
              <a:rPr lang="en-US" sz="2400" dirty="0"/>
              <a:t> u </a:t>
            </a:r>
            <a:r>
              <a:rPr lang="en-US" sz="2400" dirty="0" err="1"/>
              <a:t>obzir</a:t>
            </a:r>
            <a:r>
              <a:rPr lang="en-US" sz="2400" dirty="0"/>
              <a:t> </a:t>
            </a:r>
            <a:r>
              <a:rPr lang="en-US" sz="2400" dirty="0" err="1"/>
              <a:t>dvije</a:t>
            </a:r>
            <a:r>
              <a:rPr lang="en-US" sz="2400" dirty="0"/>
              <a:t> </a:t>
            </a:r>
            <a:r>
              <a:rPr lang="en-US" sz="2400" dirty="0" err="1"/>
              <a:t>informacije</a:t>
            </a:r>
            <a:r>
              <a:rPr lang="en-US" sz="2400" dirty="0"/>
              <a:t>: </a:t>
            </a:r>
            <a:r>
              <a:rPr lang="en-US" sz="2400" b="1" dirty="0"/>
              <a:t>1) </a:t>
            </a:r>
            <a:r>
              <a:rPr lang="en-US" sz="2400" b="1" i="1" dirty="0" err="1">
                <a:solidFill>
                  <a:srgbClr val="00B050"/>
                </a:solidFill>
              </a:rPr>
              <a:t>konkretnu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vrijednost</a:t>
            </a:r>
            <a:r>
              <a:rPr lang="en-US" sz="2400" i="1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/>
              <a:t>2)</a:t>
            </a:r>
            <a:r>
              <a:rPr lang="en-US" sz="2400" dirty="0"/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koliko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često</a:t>
            </a:r>
            <a:r>
              <a:rPr lang="en-US" sz="2400" b="1" i="1" dirty="0">
                <a:solidFill>
                  <a:srgbClr val="00B050"/>
                </a:solidFill>
              </a:rPr>
              <a:t> se </a:t>
            </a:r>
            <a:r>
              <a:rPr lang="en-US" sz="2400" b="1" i="1" dirty="0" err="1">
                <a:solidFill>
                  <a:srgbClr val="00B050"/>
                </a:solidFill>
              </a:rPr>
              <a:t>ponavlja</a:t>
            </a:r>
            <a:endParaRPr lang="en-US" sz="2400" b="1" i="1" dirty="0">
              <a:solidFill>
                <a:srgbClr val="00B050"/>
              </a:solidFill>
            </a:endParaRPr>
          </a:p>
          <a:p>
            <a:endParaRPr lang="en-US" sz="2400" b="1" i="1" dirty="0">
              <a:solidFill>
                <a:srgbClr val="00B050"/>
              </a:solidFill>
            </a:endParaRPr>
          </a:p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Obavezno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množiti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75978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148" y="829289"/>
            <a:ext cx="9505026" cy="706964"/>
          </a:xfrm>
        </p:spPr>
        <p:txBody>
          <a:bodyPr/>
          <a:lstStyle/>
          <a:p>
            <a:r>
              <a:rPr lang="en-US" dirty="0" err="1"/>
              <a:t>Računanje</a:t>
            </a:r>
            <a:r>
              <a:rPr lang="en-US" dirty="0"/>
              <a:t> </a:t>
            </a:r>
            <a:r>
              <a:rPr lang="en-US" dirty="0" err="1"/>
              <a:t>prosjeka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tebele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2598821"/>
            <a:ext cx="6087980" cy="3850105"/>
          </a:xfrm>
        </p:spPr>
        <p:txBody>
          <a:bodyPr>
            <a:normAutofit/>
          </a:bodyPr>
          <a:lstStyle/>
          <a:p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organizovane</a:t>
            </a:r>
            <a:r>
              <a:rPr lang="en-US" sz="2400" dirty="0"/>
              <a:t> u </a:t>
            </a:r>
            <a:r>
              <a:rPr lang="en-US" sz="2400" dirty="0" err="1"/>
              <a:t>tabele</a:t>
            </a:r>
            <a:r>
              <a:rPr lang="en-US" sz="2400" dirty="0"/>
              <a:t> </a:t>
            </a:r>
            <a:r>
              <a:rPr lang="en-US" sz="2400" dirty="0" err="1"/>
              <a:t>frekvencije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Uzimamo</a:t>
            </a:r>
            <a:r>
              <a:rPr lang="en-US" sz="2400" dirty="0"/>
              <a:t> u </a:t>
            </a:r>
            <a:r>
              <a:rPr lang="en-US" sz="2400" dirty="0" err="1"/>
              <a:t>obzir</a:t>
            </a:r>
            <a:r>
              <a:rPr lang="en-US" sz="2400" dirty="0"/>
              <a:t> </a:t>
            </a:r>
            <a:r>
              <a:rPr lang="en-US" sz="2400" dirty="0" err="1"/>
              <a:t>dvije</a:t>
            </a:r>
            <a:r>
              <a:rPr lang="en-US" sz="2400" dirty="0"/>
              <a:t> </a:t>
            </a:r>
            <a:r>
              <a:rPr lang="en-US" sz="2400" dirty="0" err="1"/>
              <a:t>informacije</a:t>
            </a:r>
            <a:r>
              <a:rPr lang="en-US" sz="2400" dirty="0"/>
              <a:t>: </a:t>
            </a:r>
            <a:r>
              <a:rPr lang="en-US" sz="2400" b="1" dirty="0"/>
              <a:t>1) </a:t>
            </a:r>
            <a:r>
              <a:rPr lang="en-US" sz="2400" b="1" i="1" dirty="0" err="1">
                <a:solidFill>
                  <a:srgbClr val="00B050"/>
                </a:solidFill>
              </a:rPr>
              <a:t>konkretnu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vrijednost</a:t>
            </a:r>
            <a:r>
              <a:rPr lang="en-US" sz="2400" i="1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/>
              <a:t>2)</a:t>
            </a:r>
            <a:r>
              <a:rPr lang="en-US" sz="2400" dirty="0"/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koliko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često</a:t>
            </a:r>
            <a:r>
              <a:rPr lang="en-US" sz="2400" b="1" i="1" dirty="0">
                <a:solidFill>
                  <a:srgbClr val="00B050"/>
                </a:solidFill>
              </a:rPr>
              <a:t> se </a:t>
            </a:r>
            <a:r>
              <a:rPr lang="en-US" sz="2400" b="1" i="1" dirty="0" err="1">
                <a:solidFill>
                  <a:srgbClr val="00B050"/>
                </a:solidFill>
              </a:rPr>
              <a:t>ponavlja</a:t>
            </a:r>
            <a:endParaRPr lang="en-US" sz="2400" b="1" i="1" dirty="0">
              <a:solidFill>
                <a:srgbClr val="00B050"/>
              </a:solidFill>
            </a:endParaRPr>
          </a:p>
          <a:p>
            <a:endParaRPr lang="en-US" sz="2400" b="1" i="1" dirty="0">
              <a:solidFill>
                <a:srgbClr val="00B050"/>
              </a:solidFill>
            </a:endParaRPr>
          </a:p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Obavezno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množiti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527" y="2294935"/>
            <a:ext cx="4144252" cy="304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21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148" y="829289"/>
            <a:ext cx="9505026" cy="706964"/>
          </a:xfrm>
        </p:spPr>
        <p:txBody>
          <a:bodyPr/>
          <a:lstStyle/>
          <a:p>
            <a:r>
              <a:rPr lang="en-US" dirty="0" err="1"/>
              <a:t>Računanje</a:t>
            </a:r>
            <a:r>
              <a:rPr lang="en-US" dirty="0"/>
              <a:t> </a:t>
            </a:r>
            <a:r>
              <a:rPr lang="en-US" dirty="0" err="1"/>
              <a:t>prosjeka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tebele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2598821"/>
            <a:ext cx="6087980" cy="3850105"/>
          </a:xfrm>
        </p:spPr>
        <p:txBody>
          <a:bodyPr>
            <a:normAutofit/>
          </a:bodyPr>
          <a:lstStyle/>
          <a:p>
            <a:r>
              <a:rPr lang="en-US" sz="2400" dirty="0" err="1"/>
              <a:t>Najčešće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/>
              <a:t> </a:t>
            </a:r>
            <a:r>
              <a:rPr lang="en-US" sz="2400" dirty="0" err="1"/>
              <a:t>organizovane</a:t>
            </a:r>
            <a:r>
              <a:rPr lang="en-US" sz="2400" dirty="0"/>
              <a:t> u </a:t>
            </a:r>
            <a:r>
              <a:rPr lang="en-US" sz="2400" dirty="0" err="1"/>
              <a:t>tabele</a:t>
            </a:r>
            <a:r>
              <a:rPr lang="en-US" sz="2400" dirty="0"/>
              <a:t> </a:t>
            </a:r>
            <a:r>
              <a:rPr lang="en-US" sz="2400" dirty="0" err="1"/>
              <a:t>frekvencije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err="1"/>
              <a:t>Uzimamo</a:t>
            </a:r>
            <a:r>
              <a:rPr lang="en-US" sz="2400" dirty="0"/>
              <a:t> u </a:t>
            </a:r>
            <a:r>
              <a:rPr lang="en-US" sz="2400" dirty="0" err="1"/>
              <a:t>obzir</a:t>
            </a:r>
            <a:r>
              <a:rPr lang="en-US" sz="2400" dirty="0"/>
              <a:t> </a:t>
            </a:r>
            <a:r>
              <a:rPr lang="en-US" sz="2400" dirty="0" err="1"/>
              <a:t>dvije</a:t>
            </a:r>
            <a:r>
              <a:rPr lang="en-US" sz="2400" dirty="0"/>
              <a:t> </a:t>
            </a:r>
            <a:r>
              <a:rPr lang="en-US" sz="2400" dirty="0" err="1"/>
              <a:t>informacije</a:t>
            </a:r>
            <a:r>
              <a:rPr lang="en-US" sz="2400" dirty="0"/>
              <a:t>: </a:t>
            </a:r>
            <a:r>
              <a:rPr lang="en-US" sz="2400" b="1" dirty="0"/>
              <a:t>1) </a:t>
            </a:r>
            <a:r>
              <a:rPr lang="en-US" sz="2400" b="1" i="1" dirty="0" err="1">
                <a:solidFill>
                  <a:srgbClr val="00B050"/>
                </a:solidFill>
              </a:rPr>
              <a:t>konkretnu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vrijednost</a:t>
            </a:r>
            <a:r>
              <a:rPr lang="en-US" sz="2400" i="1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b="1" dirty="0"/>
              <a:t>2)</a:t>
            </a:r>
            <a:r>
              <a:rPr lang="en-US" sz="2400" dirty="0"/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koliko</a:t>
            </a:r>
            <a:r>
              <a:rPr lang="en-US" sz="2400" b="1" i="1" dirty="0">
                <a:solidFill>
                  <a:srgbClr val="00B050"/>
                </a:solidFill>
              </a:rPr>
              <a:t> </a:t>
            </a:r>
            <a:r>
              <a:rPr lang="en-US" sz="2400" b="1" i="1" dirty="0" err="1">
                <a:solidFill>
                  <a:srgbClr val="00B050"/>
                </a:solidFill>
              </a:rPr>
              <a:t>često</a:t>
            </a:r>
            <a:r>
              <a:rPr lang="en-US" sz="2400" b="1" i="1" dirty="0">
                <a:solidFill>
                  <a:srgbClr val="00B050"/>
                </a:solidFill>
              </a:rPr>
              <a:t> se </a:t>
            </a:r>
            <a:r>
              <a:rPr lang="en-US" sz="2400" b="1" i="1" dirty="0" err="1">
                <a:solidFill>
                  <a:srgbClr val="00B050"/>
                </a:solidFill>
              </a:rPr>
              <a:t>ponavlja</a:t>
            </a:r>
            <a:endParaRPr lang="en-US" sz="2400" b="1" i="1" dirty="0">
              <a:solidFill>
                <a:srgbClr val="00B050"/>
              </a:solidFill>
            </a:endParaRPr>
          </a:p>
          <a:p>
            <a:endParaRPr lang="en-US" sz="2400" b="1" i="1" dirty="0">
              <a:solidFill>
                <a:srgbClr val="00B050"/>
              </a:solidFill>
            </a:endParaRPr>
          </a:p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Obavezno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</a:rPr>
              <a:t>množiti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527" y="2294935"/>
            <a:ext cx="4144252" cy="30480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05" y="5034845"/>
            <a:ext cx="7114168" cy="74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40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1463</TotalTime>
  <Words>789</Words>
  <Application>Microsoft Office PowerPoint</Application>
  <PresentationFormat>Widescreen</PresentationFormat>
  <Paragraphs>152</Paragraphs>
  <Slides>31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Century Gothic</vt:lpstr>
      <vt:lpstr>Wingdings 3</vt:lpstr>
      <vt:lpstr>Ion Boardroom</vt:lpstr>
      <vt:lpstr>Equation</vt:lpstr>
      <vt:lpstr>Deskriptivna statistika</vt:lpstr>
      <vt:lpstr>Teme</vt:lpstr>
      <vt:lpstr>Mjere centralne tendencije</vt:lpstr>
      <vt:lpstr>PowerPoint Presentation</vt:lpstr>
      <vt:lpstr>Aritmetička sredina (prosjek)</vt:lpstr>
      <vt:lpstr>Alternativna definicija</vt:lpstr>
      <vt:lpstr>Računanje prosjeka iz tebele frekvencije</vt:lpstr>
      <vt:lpstr>Računanje prosjeka iz tebele frekvencije</vt:lpstr>
      <vt:lpstr>Računanje prosjeka iz tebele frekvencije</vt:lpstr>
      <vt:lpstr>Računanje prosjeka iz tebele frekvencije</vt:lpstr>
      <vt:lpstr>Karakteristike prosjeka</vt:lpstr>
      <vt:lpstr>Medijana</vt:lpstr>
      <vt:lpstr>Modus</vt:lpstr>
      <vt:lpstr>Modus</vt:lpstr>
      <vt:lpstr>PowerPoint Presentation</vt:lpstr>
      <vt:lpstr>Odabir mjere centralne tendencije</vt:lpstr>
      <vt:lpstr>PowerPoint Presentation</vt:lpstr>
      <vt:lpstr>Odabir mjere centralne tendencije</vt:lpstr>
      <vt:lpstr>Oblici distribucija: simetrične</vt:lpstr>
      <vt:lpstr>Oblici distribucija: asimetrične</vt:lpstr>
      <vt:lpstr>Mjere varijacije</vt:lpstr>
      <vt:lpstr>Mjere varijacije</vt:lpstr>
      <vt:lpstr>PowerPoint Presentation</vt:lpstr>
      <vt:lpstr>Raspon</vt:lpstr>
      <vt:lpstr>Varijansa/Standardna devijacija</vt:lpstr>
      <vt:lpstr>Varijansa/Standardna devijacija</vt:lpstr>
      <vt:lpstr>Računanje</vt:lpstr>
      <vt:lpstr>Zašto kvadriramo distance?</vt:lpstr>
      <vt:lpstr>U praksi…</vt:lpstr>
      <vt:lpstr>PowerPoint Presentation</vt:lpstr>
      <vt:lpstr>Zašto marimo za empirijsko pravilo?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Prvi domaći zadatak</dc:title>
  <dc:creator>Windows User</dc:creator>
  <cp:lastModifiedBy>FPN-Batricevic</cp:lastModifiedBy>
  <cp:revision>165</cp:revision>
  <dcterms:created xsi:type="dcterms:W3CDTF">2017-11-15T16:32:03Z</dcterms:created>
  <dcterms:modified xsi:type="dcterms:W3CDTF">2019-12-30T10:53:10Z</dcterms:modified>
</cp:coreProperties>
</file>